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61" r:id="rId3"/>
    <p:sldId id="266" r:id="rId4"/>
    <p:sldId id="264" r:id="rId5"/>
    <p:sldId id="257" r:id="rId6"/>
    <p:sldId id="265" r:id="rId7"/>
    <p:sldId id="258" r:id="rId8"/>
    <p:sldId id="259" r:id="rId9"/>
    <p:sldId id="260" r:id="rId10"/>
    <p:sldId id="270" r:id="rId11"/>
    <p:sldId id="269" r:id="rId12"/>
    <p:sldId id="276" r:id="rId13"/>
    <p:sldId id="278" r:id="rId14"/>
    <p:sldId id="277" r:id="rId15"/>
    <p:sldId id="271" r:id="rId16"/>
    <p:sldId id="272" r:id="rId17"/>
    <p:sldId id="273" r:id="rId18"/>
    <p:sldId id="280" r:id="rId19"/>
    <p:sldId id="281" r:id="rId20"/>
    <p:sldId id="274" r:id="rId21"/>
    <p:sldId id="275" r:id="rId22"/>
    <p:sldId id="282" r:id="rId23"/>
    <p:sldId id="289" r:id="rId24"/>
    <p:sldId id="296" r:id="rId25"/>
    <p:sldId id="297" r:id="rId26"/>
    <p:sldId id="285" r:id="rId27"/>
    <p:sldId id="293" r:id="rId28"/>
    <p:sldId id="295" r:id="rId29"/>
    <p:sldId id="284" r:id="rId30"/>
    <p:sldId id="283" r:id="rId31"/>
    <p:sldId id="28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62" autoAdjust="0"/>
    <p:restoredTop sz="94660"/>
  </p:normalViewPr>
  <p:slideViewPr>
    <p:cSldViewPr snapToGrid="0">
      <p:cViewPr varScale="1">
        <p:scale>
          <a:sx n="80" d="100"/>
          <a:sy n="80" d="100"/>
        </p:scale>
        <p:origin x="62" y="1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805437-51CD-4C59-AD06-B97DC5F6E10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4CA2AE31-19DD-4AB3-A216-41011787CB15}">
      <dgm:prSet/>
      <dgm:spPr/>
      <dgm:t>
        <a:bodyPr/>
        <a:lstStyle/>
        <a:p>
          <a:pPr>
            <a:lnSpc>
              <a:spcPct val="100000"/>
            </a:lnSpc>
          </a:pPr>
          <a:r>
            <a:rPr lang="en-IN"/>
            <a:t>In our project we have used </a:t>
          </a:r>
          <a:r>
            <a:rPr lang="en-IN" b="1"/>
            <a:t>Apache Spark </a:t>
          </a:r>
          <a:r>
            <a:rPr lang="en-IN"/>
            <a:t>to clean our data because Apache Spark is a tool used for data cleaning which improves our efficiency and scalability so that it will be easier to do our tasks when handling with large datasets.</a:t>
          </a:r>
          <a:endParaRPr lang="en-US"/>
        </a:p>
      </dgm:t>
    </dgm:pt>
    <dgm:pt modelId="{6B5DD194-5417-4CC5-8622-1DFAE85BDD00}" type="parTrans" cxnId="{F0E3B613-A5EE-46AF-97A9-DB8C591692D4}">
      <dgm:prSet/>
      <dgm:spPr/>
      <dgm:t>
        <a:bodyPr/>
        <a:lstStyle/>
        <a:p>
          <a:endParaRPr lang="en-US"/>
        </a:p>
      </dgm:t>
    </dgm:pt>
    <dgm:pt modelId="{985B0F6B-7568-4CD4-A27D-E34A609817CD}" type="sibTrans" cxnId="{F0E3B613-A5EE-46AF-97A9-DB8C591692D4}">
      <dgm:prSet/>
      <dgm:spPr/>
      <dgm:t>
        <a:bodyPr/>
        <a:lstStyle/>
        <a:p>
          <a:pPr>
            <a:lnSpc>
              <a:spcPct val="100000"/>
            </a:lnSpc>
          </a:pPr>
          <a:endParaRPr lang="en-US"/>
        </a:p>
      </dgm:t>
    </dgm:pt>
    <dgm:pt modelId="{744E3C15-345C-45FB-8B9B-1852806F8139}">
      <dgm:prSet/>
      <dgm:spPr/>
      <dgm:t>
        <a:bodyPr/>
        <a:lstStyle/>
        <a:p>
          <a:pPr>
            <a:lnSpc>
              <a:spcPct val="100000"/>
            </a:lnSpc>
          </a:pPr>
          <a:r>
            <a:rPr lang="en-IN" b="1"/>
            <a:t>DATA PROCESSING:- </a:t>
          </a:r>
          <a:r>
            <a:rPr lang="en-IN"/>
            <a:t>It involves different techniques and tools depending on the nature and complexity of the data and converts raw data into a usable format that can be analysed. For example, data processing for structured data may involve using SQL, while data processing for unstructured data may involve using machine learning algorithms.</a:t>
          </a:r>
          <a:endParaRPr lang="en-US"/>
        </a:p>
      </dgm:t>
    </dgm:pt>
    <dgm:pt modelId="{B2C4C2E2-5E0B-484B-86EA-85E6C52A97D4}" type="parTrans" cxnId="{35AA58E5-52DC-4602-B40B-108B66D59039}">
      <dgm:prSet/>
      <dgm:spPr/>
      <dgm:t>
        <a:bodyPr/>
        <a:lstStyle/>
        <a:p>
          <a:endParaRPr lang="en-US"/>
        </a:p>
      </dgm:t>
    </dgm:pt>
    <dgm:pt modelId="{F22EAC69-FC91-4147-8201-981EDD2F53E5}" type="sibTrans" cxnId="{35AA58E5-52DC-4602-B40B-108B66D59039}">
      <dgm:prSet/>
      <dgm:spPr/>
      <dgm:t>
        <a:bodyPr/>
        <a:lstStyle/>
        <a:p>
          <a:endParaRPr lang="en-US"/>
        </a:p>
      </dgm:t>
    </dgm:pt>
    <dgm:pt modelId="{872C0C72-AF75-40D9-953F-3A823EFC1F92}" type="pres">
      <dgm:prSet presAssocID="{CB805437-51CD-4C59-AD06-B97DC5F6E107}" presName="root" presStyleCnt="0">
        <dgm:presLayoutVars>
          <dgm:dir/>
          <dgm:resizeHandles val="exact"/>
        </dgm:presLayoutVars>
      </dgm:prSet>
      <dgm:spPr/>
    </dgm:pt>
    <dgm:pt modelId="{BCC78E54-765A-44AE-8CD1-E361EA91FF85}" type="pres">
      <dgm:prSet presAssocID="{CB805437-51CD-4C59-AD06-B97DC5F6E107}" presName="container" presStyleCnt="0">
        <dgm:presLayoutVars>
          <dgm:dir/>
          <dgm:resizeHandles val="exact"/>
        </dgm:presLayoutVars>
      </dgm:prSet>
      <dgm:spPr/>
    </dgm:pt>
    <dgm:pt modelId="{C146A96A-79A9-4375-AFC3-4B1D81CD9EB5}" type="pres">
      <dgm:prSet presAssocID="{4CA2AE31-19DD-4AB3-A216-41011787CB15}" presName="compNode" presStyleCnt="0"/>
      <dgm:spPr/>
    </dgm:pt>
    <dgm:pt modelId="{7143A452-048C-4A2A-BE6C-33A0B18A5AF2}" type="pres">
      <dgm:prSet presAssocID="{4CA2AE31-19DD-4AB3-A216-41011787CB15}" presName="iconBgRect" presStyleLbl="bgShp" presStyleIdx="0" presStyleCnt="2"/>
      <dgm:spPr/>
    </dgm:pt>
    <dgm:pt modelId="{9F1A855A-0BF5-4504-B8EE-E9F9AECFD39B}" type="pres">
      <dgm:prSet presAssocID="{4CA2AE31-19DD-4AB3-A216-41011787CB1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5A056671-887E-4476-AF6C-CE2355E41100}" type="pres">
      <dgm:prSet presAssocID="{4CA2AE31-19DD-4AB3-A216-41011787CB15}" presName="spaceRect" presStyleCnt="0"/>
      <dgm:spPr/>
    </dgm:pt>
    <dgm:pt modelId="{3C0FB993-BD56-4B56-805C-E4EB22109F8F}" type="pres">
      <dgm:prSet presAssocID="{4CA2AE31-19DD-4AB3-A216-41011787CB15}" presName="textRect" presStyleLbl="revTx" presStyleIdx="0" presStyleCnt="2">
        <dgm:presLayoutVars>
          <dgm:chMax val="1"/>
          <dgm:chPref val="1"/>
        </dgm:presLayoutVars>
      </dgm:prSet>
      <dgm:spPr/>
    </dgm:pt>
    <dgm:pt modelId="{74A7157D-14B6-46FF-963D-AB92F3A91FA3}" type="pres">
      <dgm:prSet presAssocID="{985B0F6B-7568-4CD4-A27D-E34A609817CD}" presName="sibTrans" presStyleLbl="sibTrans2D1" presStyleIdx="0" presStyleCnt="0"/>
      <dgm:spPr/>
    </dgm:pt>
    <dgm:pt modelId="{345FB85E-E56F-42A7-A367-E4DA48017CE1}" type="pres">
      <dgm:prSet presAssocID="{744E3C15-345C-45FB-8B9B-1852806F8139}" presName="compNode" presStyleCnt="0"/>
      <dgm:spPr/>
    </dgm:pt>
    <dgm:pt modelId="{CF818299-6F08-444A-83B9-5113B51DB211}" type="pres">
      <dgm:prSet presAssocID="{744E3C15-345C-45FB-8B9B-1852806F8139}" presName="iconBgRect" presStyleLbl="bgShp" presStyleIdx="1" presStyleCnt="2"/>
      <dgm:spPr/>
    </dgm:pt>
    <dgm:pt modelId="{94F44E0D-6F45-4DA3-A63E-5554B626AB50}" type="pres">
      <dgm:prSet presAssocID="{744E3C15-345C-45FB-8B9B-1852806F813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8E2DB55B-4B26-430D-AEC2-1DCE3CD736E4}" type="pres">
      <dgm:prSet presAssocID="{744E3C15-345C-45FB-8B9B-1852806F8139}" presName="spaceRect" presStyleCnt="0"/>
      <dgm:spPr/>
    </dgm:pt>
    <dgm:pt modelId="{0DF76FCE-12AA-4EB3-9B64-306374850778}" type="pres">
      <dgm:prSet presAssocID="{744E3C15-345C-45FB-8B9B-1852806F8139}" presName="textRect" presStyleLbl="revTx" presStyleIdx="1" presStyleCnt="2">
        <dgm:presLayoutVars>
          <dgm:chMax val="1"/>
          <dgm:chPref val="1"/>
        </dgm:presLayoutVars>
      </dgm:prSet>
      <dgm:spPr/>
    </dgm:pt>
  </dgm:ptLst>
  <dgm:cxnLst>
    <dgm:cxn modelId="{F0E3B613-A5EE-46AF-97A9-DB8C591692D4}" srcId="{CB805437-51CD-4C59-AD06-B97DC5F6E107}" destId="{4CA2AE31-19DD-4AB3-A216-41011787CB15}" srcOrd="0" destOrd="0" parTransId="{6B5DD194-5417-4CC5-8622-1DFAE85BDD00}" sibTransId="{985B0F6B-7568-4CD4-A27D-E34A609817CD}"/>
    <dgm:cxn modelId="{E3AACF1B-9D58-4885-BC4D-484D3D099C5E}" type="presOf" srcId="{985B0F6B-7568-4CD4-A27D-E34A609817CD}" destId="{74A7157D-14B6-46FF-963D-AB92F3A91FA3}" srcOrd="0" destOrd="0" presId="urn:microsoft.com/office/officeart/2018/2/layout/IconCircleList"/>
    <dgm:cxn modelId="{B7AF7B54-66C6-45DF-86DC-30F836DE8407}" type="presOf" srcId="{4CA2AE31-19DD-4AB3-A216-41011787CB15}" destId="{3C0FB993-BD56-4B56-805C-E4EB22109F8F}" srcOrd="0" destOrd="0" presId="urn:microsoft.com/office/officeart/2018/2/layout/IconCircleList"/>
    <dgm:cxn modelId="{F052038A-A60E-4EE2-958A-34050EEAA354}" type="presOf" srcId="{744E3C15-345C-45FB-8B9B-1852806F8139}" destId="{0DF76FCE-12AA-4EB3-9B64-306374850778}" srcOrd="0" destOrd="0" presId="urn:microsoft.com/office/officeart/2018/2/layout/IconCircleList"/>
    <dgm:cxn modelId="{7E1BE390-7DC6-45DF-8EB5-078FBDB761F8}" type="presOf" srcId="{CB805437-51CD-4C59-AD06-B97DC5F6E107}" destId="{872C0C72-AF75-40D9-953F-3A823EFC1F92}" srcOrd="0" destOrd="0" presId="urn:microsoft.com/office/officeart/2018/2/layout/IconCircleList"/>
    <dgm:cxn modelId="{35AA58E5-52DC-4602-B40B-108B66D59039}" srcId="{CB805437-51CD-4C59-AD06-B97DC5F6E107}" destId="{744E3C15-345C-45FB-8B9B-1852806F8139}" srcOrd="1" destOrd="0" parTransId="{B2C4C2E2-5E0B-484B-86EA-85E6C52A97D4}" sibTransId="{F22EAC69-FC91-4147-8201-981EDD2F53E5}"/>
    <dgm:cxn modelId="{A4CD2F9D-E8FA-4D67-8714-48DF658F50E9}" type="presParOf" srcId="{872C0C72-AF75-40D9-953F-3A823EFC1F92}" destId="{BCC78E54-765A-44AE-8CD1-E361EA91FF85}" srcOrd="0" destOrd="0" presId="urn:microsoft.com/office/officeart/2018/2/layout/IconCircleList"/>
    <dgm:cxn modelId="{89731B29-571B-478B-B9F8-7F2C38ACEA75}" type="presParOf" srcId="{BCC78E54-765A-44AE-8CD1-E361EA91FF85}" destId="{C146A96A-79A9-4375-AFC3-4B1D81CD9EB5}" srcOrd="0" destOrd="0" presId="urn:microsoft.com/office/officeart/2018/2/layout/IconCircleList"/>
    <dgm:cxn modelId="{D20C3971-A148-460F-8D99-256B823B7483}" type="presParOf" srcId="{C146A96A-79A9-4375-AFC3-4B1D81CD9EB5}" destId="{7143A452-048C-4A2A-BE6C-33A0B18A5AF2}" srcOrd="0" destOrd="0" presId="urn:microsoft.com/office/officeart/2018/2/layout/IconCircleList"/>
    <dgm:cxn modelId="{75A76E94-6B3B-4B58-8F81-26E8A7FFA2CC}" type="presParOf" srcId="{C146A96A-79A9-4375-AFC3-4B1D81CD9EB5}" destId="{9F1A855A-0BF5-4504-B8EE-E9F9AECFD39B}" srcOrd="1" destOrd="0" presId="urn:microsoft.com/office/officeart/2018/2/layout/IconCircleList"/>
    <dgm:cxn modelId="{709D421F-94F5-4F9D-AF36-A4D89B73B00B}" type="presParOf" srcId="{C146A96A-79A9-4375-AFC3-4B1D81CD9EB5}" destId="{5A056671-887E-4476-AF6C-CE2355E41100}" srcOrd="2" destOrd="0" presId="urn:microsoft.com/office/officeart/2018/2/layout/IconCircleList"/>
    <dgm:cxn modelId="{2AEDAF81-B095-4EC6-BACC-00952D3080E1}" type="presParOf" srcId="{C146A96A-79A9-4375-AFC3-4B1D81CD9EB5}" destId="{3C0FB993-BD56-4B56-805C-E4EB22109F8F}" srcOrd="3" destOrd="0" presId="urn:microsoft.com/office/officeart/2018/2/layout/IconCircleList"/>
    <dgm:cxn modelId="{FBE494F9-5D03-428D-8A12-4F71C0E79445}" type="presParOf" srcId="{BCC78E54-765A-44AE-8CD1-E361EA91FF85}" destId="{74A7157D-14B6-46FF-963D-AB92F3A91FA3}" srcOrd="1" destOrd="0" presId="urn:microsoft.com/office/officeart/2018/2/layout/IconCircleList"/>
    <dgm:cxn modelId="{457647A5-6525-4653-B26A-7DDF3FF5039E}" type="presParOf" srcId="{BCC78E54-765A-44AE-8CD1-E361EA91FF85}" destId="{345FB85E-E56F-42A7-A367-E4DA48017CE1}" srcOrd="2" destOrd="0" presId="urn:microsoft.com/office/officeart/2018/2/layout/IconCircleList"/>
    <dgm:cxn modelId="{E7902AC8-AED6-4CFC-AE29-A85544452F50}" type="presParOf" srcId="{345FB85E-E56F-42A7-A367-E4DA48017CE1}" destId="{CF818299-6F08-444A-83B9-5113B51DB211}" srcOrd="0" destOrd="0" presId="urn:microsoft.com/office/officeart/2018/2/layout/IconCircleList"/>
    <dgm:cxn modelId="{914B4856-209E-4822-AFC9-ACDCA7C98375}" type="presParOf" srcId="{345FB85E-E56F-42A7-A367-E4DA48017CE1}" destId="{94F44E0D-6F45-4DA3-A63E-5554B626AB50}" srcOrd="1" destOrd="0" presId="urn:microsoft.com/office/officeart/2018/2/layout/IconCircleList"/>
    <dgm:cxn modelId="{7D576200-AEE0-486B-91F1-2C728A7986AA}" type="presParOf" srcId="{345FB85E-E56F-42A7-A367-E4DA48017CE1}" destId="{8E2DB55B-4B26-430D-AEC2-1DCE3CD736E4}" srcOrd="2" destOrd="0" presId="urn:microsoft.com/office/officeart/2018/2/layout/IconCircleList"/>
    <dgm:cxn modelId="{EAE98228-03AA-445B-9DB3-CE45711547CF}" type="presParOf" srcId="{345FB85E-E56F-42A7-A367-E4DA48017CE1}" destId="{0DF76FCE-12AA-4EB3-9B64-30637485077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A452-048C-4A2A-BE6C-33A0B18A5AF2}">
      <dsp:nvSpPr>
        <dsp:cNvPr id="0" name=""/>
        <dsp:cNvSpPr/>
      </dsp:nvSpPr>
      <dsp:spPr>
        <a:xfrm>
          <a:off x="212335"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1A855A-0BF5-4504-B8EE-E9F9AECFD39B}">
      <dsp:nvSpPr>
        <dsp:cNvPr id="0" name=""/>
        <dsp:cNvSpPr/>
      </dsp:nvSpPr>
      <dsp:spPr>
        <a:xfrm>
          <a:off x="492877" y="1788253"/>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0FB993-BD56-4B56-805C-E4EB22109F8F}">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kern="1200"/>
            <a:t>In our project we have used </a:t>
          </a:r>
          <a:r>
            <a:rPr lang="en-IN" sz="1100" b="1" kern="1200"/>
            <a:t>Apache Spark </a:t>
          </a:r>
          <a:r>
            <a:rPr lang="en-IN" sz="1100" kern="1200"/>
            <a:t>to clean our data because Apache Spark is a tool used for data cleaning which improves our efficiency and scalability so that it will be easier to do our tasks when handling with large datasets.</a:t>
          </a:r>
          <a:endParaRPr lang="en-US" sz="1100" kern="1200"/>
        </a:p>
      </dsp:txBody>
      <dsp:txXfrm>
        <a:off x="1834517" y="1507711"/>
        <a:ext cx="3148942" cy="1335915"/>
      </dsp:txXfrm>
    </dsp:sp>
    <dsp:sp modelId="{CF818299-6F08-444A-83B9-5113B51DB211}">
      <dsp:nvSpPr>
        <dsp:cNvPr id="0" name=""/>
        <dsp:cNvSpPr/>
      </dsp:nvSpPr>
      <dsp:spPr>
        <a:xfrm>
          <a:off x="5532139"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F44E0D-6F45-4DA3-A63E-5554B626AB50}">
      <dsp:nvSpPr>
        <dsp:cNvPr id="0" name=""/>
        <dsp:cNvSpPr/>
      </dsp:nvSpPr>
      <dsp:spPr>
        <a:xfrm>
          <a:off x="5812681" y="1788253"/>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F76FCE-12AA-4EB3-9B64-306374850778}">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kern="1200"/>
            <a:t>DATA PROCESSING:- </a:t>
          </a:r>
          <a:r>
            <a:rPr lang="en-IN" sz="1100" kern="1200"/>
            <a:t>It involves different techniques and tools depending on the nature and complexity of the data and converts raw data into a usable format that can be analysed. For example, data processing for structured data may involve using SQL, while data processing for unstructured data may involve using machine learning algorithms.</a:t>
          </a:r>
          <a:endParaRPr lang="en-US" sz="1100" kern="1200"/>
        </a:p>
      </dsp:txBody>
      <dsp:txXfrm>
        <a:off x="7154322" y="1507711"/>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C7C82-12A2-39F8-AD43-DA9D4AFDA9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F04CB18-7C15-CAF1-965E-A3F56AE7FC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92D444E-1260-2FB2-65C1-C4D17A90F330}"/>
              </a:ext>
            </a:extLst>
          </p:cNvPr>
          <p:cNvSpPr>
            <a:spLocks noGrp="1"/>
          </p:cNvSpPr>
          <p:nvPr>
            <p:ph type="dt" sz="half" idx="10"/>
          </p:nvPr>
        </p:nvSpPr>
        <p:spPr/>
        <p:txBody>
          <a:bodyPr/>
          <a:lstStyle/>
          <a:p>
            <a:fld id="{465DB97B-8339-4C57-82CC-FAA0BB0621A1}" type="datetimeFigureOut">
              <a:rPr lang="en-IN" smtClean="0"/>
              <a:t>29-04-2023</a:t>
            </a:fld>
            <a:endParaRPr lang="en-IN"/>
          </a:p>
        </p:txBody>
      </p:sp>
      <p:sp>
        <p:nvSpPr>
          <p:cNvPr id="5" name="Footer Placeholder 4">
            <a:extLst>
              <a:ext uri="{FF2B5EF4-FFF2-40B4-BE49-F238E27FC236}">
                <a16:creationId xmlns:a16="http://schemas.microsoft.com/office/drawing/2014/main" id="{CAEC0519-40EA-C9FE-B70B-8C832EFBC4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62BE50-83CC-F916-8462-8300C636D6BB}"/>
              </a:ext>
            </a:extLst>
          </p:cNvPr>
          <p:cNvSpPr>
            <a:spLocks noGrp="1"/>
          </p:cNvSpPr>
          <p:nvPr>
            <p:ph type="sldNum" sz="quarter" idx="12"/>
          </p:nvPr>
        </p:nvSpPr>
        <p:spPr/>
        <p:txBody>
          <a:bodyPr/>
          <a:lstStyle/>
          <a:p>
            <a:fld id="{9B5FE32F-3805-4975-A919-62CE5479A2B7}" type="slidenum">
              <a:rPr lang="en-IN" smtClean="0"/>
              <a:t>‹#›</a:t>
            </a:fld>
            <a:endParaRPr lang="en-IN"/>
          </a:p>
        </p:txBody>
      </p:sp>
    </p:spTree>
    <p:extLst>
      <p:ext uri="{BB962C8B-B14F-4D97-AF65-F5344CB8AC3E}">
        <p14:creationId xmlns:p14="http://schemas.microsoft.com/office/powerpoint/2010/main" val="1238807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047C5-DBD1-9D37-15CB-B18B1248220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EFF7111-EDC9-EF0D-989F-F1602EAFEF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27FE51-6F89-CA4A-89B9-8E6961F1A5E2}"/>
              </a:ext>
            </a:extLst>
          </p:cNvPr>
          <p:cNvSpPr>
            <a:spLocks noGrp="1"/>
          </p:cNvSpPr>
          <p:nvPr>
            <p:ph type="dt" sz="half" idx="10"/>
          </p:nvPr>
        </p:nvSpPr>
        <p:spPr/>
        <p:txBody>
          <a:bodyPr/>
          <a:lstStyle/>
          <a:p>
            <a:fld id="{465DB97B-8339-4C57-82CC-FAA0BB0621A1}" type="datetimeFigureOut">
              <a:rPr lang="en-IN" smtClean="0"/>
              <a:t>29-04-2023</a:t>
            </a:fld>
            <a:endParaRPr lang="en-IN"/>
          </a:p>
        </p:txBody>
      </p:sp>
      <p:sp>
        <p:nvSpPr>
          <p:cNvPr id="5" name="Footer Placeholder 4">
            <a:extLst>
              <a:ext uri="{FF2B5EF4-FFF2-40B4-BE49-F238E27FC236}">
                <a16:creationId xmlns:a16="http://schemas.microsoft.com/office/drawing/2014/main" id="{6FABB83C-6D4C-9099-0B7A-C60E686D25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52307C-5212-1D48-0E00-72097C45B24F}"/>
              </a:ext>
            </a:extLst>
          </p:cNvPr>
          <p:cNvSpPr>
            <a:spLocks noGrp="1"/>
          </p:cNvSpPr>
          <p:nvPr>
            <p:ph type="sldNum" sz="quarter" idx="12"/>
          </p:nvPr>
        </p:nvSpPr>
        <p:spPr/>
        <p:txBody>
          <a:bodyPr/>
          <a:lstStyle/>
          <a:p>
            <a:fld id="{9B5FE32F-3805-4975-A919-62CE5479A2B7}" type="slidenum">
              <a:rPr lang="en-IN" smtClean="0"/>
              <a:t>‹#›</a:t>
            </a:fld>
            <a:endParaRPr lang="en-IN"/>
          </a:p>
        </p:txBody>
      </p:sp>
    </p:spTree>
    <p:extLst>
      <p:ext uri="{BB962C8B-B14F-4D97-AF65-F5344CB8AC3E}">
        <p14:creationId xmlns:p14="http://schemas.microsoft.com/office/powerpoint/2010/main" val="3340437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2DAE42-70C4-9702-C513-03BA9BD67B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908E0BE-9D3A-0665-DEAE-CB0D538740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0890BA-2F99-CDDA-4A81-AE6F2166E8D4}"/>
              </a:ext>
            </a:extLst>
          </p:cNvPr>
          <p:cNvSpPr>
            <a:spLocks noGrp="1"/>
          </p:cNvSpPr>
          <p:nvPr>
            <p:ph type="dt" sz="half" idx="10"/>
          </p:nvPr>
        </p:nvSpPr>
        <p:spPr/>
        <p:txBody>
          <a:bodyPr/>
          <a:lstStyle/>
          <a:p>
            <a:fld id="{465DB97B-8339-4C57-82CC-FAA0BB0621A1}" type="datetimeFigureOut">
              <a:rPr lang="en-IN" smtClean="0"/>
              <a:t>29-04-2023</a:t>
            </a:fld>
            <a:endParaRPr lang="en-IN"/>
          </a:p>
        </p:txBody>
      </p:sp>
      <p:sp>
        <p:nvSpPr>
          <p:cNvPr id="5" name="Footer Placeholder 4">
            <a:extLst>
              <a:ext uri="{FF2B5EF4-FFF2-40B4-BE49-F238E27FC236}">
                <a16:creationId xmlns:a16="http://schemas.microsoft.com/office/drawing/2014/main" id="{8DF12336-B019-1EDF-1A4B-70BF54ABD9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E6B7D7-8436-A9AA-4D86-CDBABAF71C54}"/>
              </a:ext>
            </a:extLst>
          </p:cNvPr>
          <p:cNvSpPr>
            <a:spLocks noGrp="1"/>
          </p:cNvSpPr>
          <p:nvPr>
            <p:ph type="sldNum" sz="quarter" idx="12"/>
          </p:nvPr>
        </p:nvSpPr>
        <p:spPr/>
        <p:txBody>
          <a:bodyPr/>
          <a:lstStyle/>
          <a:p>
            <a:fld id="{9B5FE32F-3805-4975-A919-62CE5479A2B7}" type="slidenum">
              <a:rPr lang="en-IN" smtClean="0"/>
              <a:t>‹#›</a:t>
            </a:fld>
            <a:endParaRPr lang="en-IN"/>
          </a:p>
        </p:txBody>
      </p:sp>
    </p:spTree>
    <p:extLst>
      <p:ext uri="{BB962C8B-B14F-4D97-AF65-F5344CB8AC3E}">
        <p14:creationId xmlns:p14="http://schemas.microsoft.com/office/powerpoint/2010/main" val="1803498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444C5-F40F-FE11-DC59-78CFAE4175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FB485AE-C882-51EF-7419-558003EF35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C68945-7DDF-10B9-0289-F507512D4F12}"/>
              </a:ext>
            </a:extLst>
          </p:cNvPr>
          <p:cNvSpPr>
            <a:spLocks noGrp="1"/>
          </p:cNvSpPr>
          <p:nvPr>
            <p:ph type="dt" sz="half" idx="10"/>
          </p:nvPr>
        </p:nvSpPr>
        <p:spPr/>
        <p:txBody>
          <a:bodyPr/>
          <a:lstStyle/>
          <a:p>
            <a:fld id="{465DB97B-8339-4C57-82CC-FAA0BB0621A1}" type="datetimeFigureOut">
              <a:rPr lang="en-IN" smtClean="0"/>
              <a:t>29-04-2023</a:t>
            </a:fld>
            <a:endParaRPr lang="en-IN"/>
          </a:p>
        </p:txBody>
      </p:sp>
      <p:sp>
        <p:nvSpPr>
          <p:cNvPr id="5" name="Footer Placeholder 4">
            <a:extLst>
              <a:ext uri="{FF2B5EF4-FFF2-40B4-BE49-F238E27FC236}">
                <a16:creationId xmlns:a16="http://schemas.microsoft.com/office/drawing/2014/main" id="{D3B0ADCF-7DA7-F36A-3A8A-BACB919AAE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A672D6-7450-A6AC-EF8E-94D1F81F2261}"/>
              </a:ext>
            </a:extLst>
          </p:cNvPr>
          <p:cNvSpPr>
            <a:spLocks noGrp="1"/>
          </p:cNvSpPr>
          <p:nvPr>
            <p:ph type="sldNum" sz="quarter" idx="12"/>
          </p:nvPr>
        </p:nvSpPr>
        <p:spPr/>
        <p:txBody>
          <a:bodyPr/>
          <a:lstStyle/>
          <a:p>
            <a:fld id="{9B5FE32F-3805-4975-A919-62CE5479A2B7}" type="slidenum">
              <a:rPr lang="en-IN" smtClean="0"/>
              <a:t>‹#›</a:t>
            </a:fld>
            <a:endParaRPr lang="en-IN"/>
          </a:p>
        </p:txBody>
      </p:sp>
    </p:spTree>
    <p:extLst>
      <p:ext uri="{BB962C8B-B14F-4D97-AF65-F5344CB8AC3E}">
        <p14:creationId xmlns:p14="http://schemas.microsoft.com/office/powerpoint/2010/main" val="2783374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98213-CD38-45B0-8BAB-182FB6595A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EA1D40D-4E59-A0E4-D3F6-19623ED9A4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AA2837-E7E8-BE87-BFEE-C456D3B7B226}"/>
              </a:ext>
            </a:extLst>
          </p:cNvPr>
          <p:cNvSpPr>
            <a:spLocks noGrp="1"/>
          </p:cNvSpPr>
          <p:nvPr>
            <p:ph type="dt" sz="half" idx="10"/>
          </p:nvPr>
        </p:nvSpPr>
        <p:spPr/>
        <p:txBody>
          <a:bodyPr/>
          <a:lstStyle/>
          <a:p>
            <a:fld id="{465DB97B-8339-4C57-82CC-FAA0BB0621A1}" type="datetimeFigureOut">
              <a:rPr lang="en-IN" smtClean="0"/>
              <a:t>29-04-2023</a:t>
            </a:fld>
            <a:endParaRPr lang="en-IN"/>
          </a:p>
        </p:txBody>
      </p:sp>
      <p:sp>
        <p:nvSpPr>
          <p:cNvPr id="5" name="Footer Placeholder 4">
            <a:extLst>
              <a:ext uri="{FF2B5EF4-FFF2-40B4-BE49-F238E27FC236}">
                <a16:creationId xmlns:a16="http://schemas.microsoft.com/office/drawing/2014/main" id="{D84D74C7-BA78-A5A1-C1CC-5A81E5ADE6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F9D1FF-F147-B710-3577-82398AB5C95D}"/>
              </a:ext>
            </a:extLst>
          </p:cNvPr>
          <p:cNvSpPr>
            <a:spLocks noGrp="1"/>
          </p:cNvSpPr>
          <p:nvPr>
            <p:ph type="sldNum" sz="quarter" idx="12"/>
          </p:nvPr>
        </p:nvSpPr>
        <p:spPr/>
        <p:txBody>
          <a:bodyPr/>
          <a:lstStyle/>
          <a:p>
            <a:fld id="{9B5FE32F-3805-4975-A919-62CE5479A2B7}" type="slidenum">
              <a:rPr lang="en-IN" smtClean="0"/>
              <a:t>‹#›</a:t>
            </a:fld>
            <a:endParaRPr lang="en-IN"/>
          </a:p>
        </p:txBody>
      </p:sp>
    </p:spTree>
    <p:extLst>
      <p:ext uri="{BB962C8B-B14F-4D97-AF65-F5344CB8AC3E}">
        <p14:creationId xmlns:p14="http://schemas.microsoft.com/office/powerpoint/2010/main" val="4224546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A19BF-14CA-C954-86B9-4F8B5F400E7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E973418-F9DE-F079-B5B5-DADECAB241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1ADF02C-1507-1161-0E5D-49810014FC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3416199-7CBB-4D9C-F9F3-43252C085DF2}"/>
              </a:ext>
            </a:extLst>
          </p:cNvPr>
          <p:cNvSpPr>
            <a:spLocks noGrp="1"/>
          </p:cNvSpPr>
          <p:nvPr>
            <p:ph type="dt" sz="half" idx="10"/>
          </p:nvPr>
        </p:nvSpPr>
        <p:spPr/>
        <p:txBody>
          <a:bodyPr/>
          <a:lstStyle/>
          <a:p>
            <a:fld id="{465DB97B-8339-4C57-82CC-FAA0BB0621A1}" type="datetimeFigureOut">
              <a:rPr lang="en-IN" smtClean="0"/>
              <a:t>29-04-2023</a:t>
            </a:fld>
            <a:endParaRPr lang="en-IN"/>
          </a:p>
        </p:txBody>
      </p:sp>
      <p:sp>
        <p:nvSpPr>
          <p:cNvPr id="6" name="Footer Placeholder 5">
            <a:extLst>
              <a:ext uri="{FF2B5EF4-FFF2-40B4-BE49-F238E27FC236}">
                <a16:creationId xmlns:a16="http://schemas.microsoft.com/office/drawing/2014/main" id="{24DE2B10-2F18-16B2-54B9-5441A8AD584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8689B8D-236A-86D8-E9D7-AE61F0D76CD1}"/>
              </a:ext>
            </a:extLst>
          </p:cNvPr>
          <p:cNvSpPr>
            <a:spLocks noGrp="1"/>
          </p:cNvSpPr>
          <p:nvPr>
            <p:ph type="sldNum" sz="quarter" idx="12"/>
          </p:nvPr>
        </p:nvSpPr>
        <p:spPr/>
        <p:txBody>
          <a:bodyPr/>
          <a:lstStyle/>
          <a:p>
            <a:fld id="{9B5FE32F-3805-4975-A919-62CE5479A2B7}" type="slidenum">
              <a:rPr lang="en-IN" smtClean="0"/>
              <a:t>‹#›</a:t>
            </a:fld>
            <a:endParaRPr lang="en-IN"/>
          </a:p>
        </p:txBody>
      </p:sp>
    </p:spTree>
    <p:extLst>
      <p:ext uri="{BB962C8B-B14F-4D97-AF65-F5344CB8AC3E}">
        <p14:creationId xmlns:p14="http://schemas.microsoft.com/office/powerpoint/2010/main" val="4189071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214BB-DA60-829C-2F19-04444BC72F7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4D4A07-0D51-0235-23FB-D13768DC00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9CAB1A-3108-B934-470B-09700ECED3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04293E7-2DD7-9785-A85B-51FEAEE68E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BF9431-F5DD-D19C-806E-6795F2E8AD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5CD5B56-FFDD-1056-6735-4248AA8D70F7}"/>
              </a:ext>
            </a:extLst>
          </p:cNvPr>
          <p:cNvSpPr>
            <a:spLocks noGrp="1"/>
          </p:cNvSpPr>
          <p:nvPr>
            <p:ph type="dt" sz="half" idx="10"/>
          </p:nvPr>
        </p:nvSpPr>
        <p:spPr/>
        <p:txBody>
          <a:bodyPr/>
          <a:lstStyle/>
          <a:p>
            <a:fld id="{465DB97B-8339-4C57-82CC-FAA0BB0621A1}" type="datetimeFigureOut">
              <a:rPr lang="en-IN" smtClean="0"/>
              <a:t>29-04-2023</a:t>
            </a:fld>
            <a:endParaRPr lang="en-IN"/>
          </a:p>
        </p:txBody>
      </p:sp>
      <p:sp>
        <p:nvSpPr>
          <p:cNvPr id="8" name="Footer Placeholder 7">
            <a:extLst>
              <a:ext uri="{FF2B5EF4-FFF2-40B4-BE49-F238E27FC236}">
                <a16:creationId xmlns:a16="http://schemas.microsoft.com/office/drawing/2014/main" id="{F0E49C7F-CE51-1935-717C-4BA9DC87865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6C6AFE3-0282-A69A-81FE-96B0801BEFB7}"/>
              </a:ext>
            </a:extLst>
          </p:cNvPr>
          <p:cNvSpPr>
            <a:spLocks noGrp="1"/>
          </p:cNvSpPr>
          <p:nvPr>
            <p:ph type="sldNum" sz="quarter" idx="12"/>
          </p:nvPr>
        </p:nvSpPr>
        <p:spPr/>
        <p:txBody>
          <a:bodyPr/>
          <a:lstStyle/>
          <a:p>
            <a:fld id="{9B5FE32F-3805-4975-A919-62CE5479A2B7}" type="slidenum">
              <a:rPr lang="en-IN" smtClean="0"/>
              <a:t>‹#›</a:t>
            </a:fld>
            <a:endParaRPr lang="en-IN"/>
          </a:p>
        </p:txBody>
      </p:sp>
    </p:spTree>
    <p:extLst>
      <p:ext uri="{BB962C8B-B14F-4D97-AF65-F5344CB8AC3E}">
        <p14:creationId xmlns:p14="http://schemas.microsoft.com/office/powerpoint/2010/main" val="2515480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83302-EB1F-ACEE-AD4D-F8CEA6699EA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BFF23B7-0AFB-56FB-77E7-6516F52913A9}"/>
              </a:ext>
            </a:extLst>
          </p:cNvPr>
          <p:cNvSpPr>
            <a:spLocks noGrp="1"/>
          </p:cNvSpPr>
          <p:nvPr>
            <p:ph type="dt" sz="half" idx="10"/>
          </p:nvPr>
        </p:nvSpPr>
        <p:spPr/>
        <p:txBody>
          <a:bodyPr/>
          <a:lstStyle/>
          <a:p>
            <a:fld id="{465DB97B-8339-4C57-82CC-FAA0BB0621A1}" type="datetimeFigureOut">
              <a:rPr lang="en-IN" smtClean="0"/>
              <a:t>29-04-2023</a:t>
            </a:fld>
            <a:endParaRPr lang="en-IN"/>
          </a:p>
        </p:txBody>
      </p:sp>
      <p:sp>
        <p:nvSpPr>
          <p:cNvPr id="4" name="Footer Placeholder 3">
            <a:extLst>
              <a:ext uri="{FF2B5EF4-FFF2-40B4-BE49-F238E27FC236}">
                <a16:creationId xmlns:a16="http://schemas.microsoft.com/office/drawing/2014/main" id="{A7996427-7DE6-1872-12C4-4046B6619CD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D073B3D-331D-E52F-3239-B8D7C7850BDD}"/>
              </a:ext>
            </a:extLst>
          </p:cNvPr>
          <p:cNvSpPr>
            <a:spLocks noGrp="1"/>
          </p:cNvSpPr>
          <p:nvPr>
            <p:ph type="sldNum" sz="quarter" idx="12"/>
          </p:nvPr>
        </p:nvSpPr>
        <p:spPr/>
        <p:txBody>
          <a:bodyPr/>
          <a:lstStyle/>
          <a:p>
            <a:fld id="{9B5FE32F-3805-4975-A919-62CE5479A2B7}" type="slidenum">
              <a:rPr lang="en-IN" smtClean="0"/>
              <a:t>‹#›</a:t>
            </a:fld>
            <a:endParaRPr lang="en-IN"/>
          </a:p>
        </p:txBody>
      </p:sp>
    </p:spTree>
    <p:extLst>
      <p:ext uri="{BB962C8B-B14F-4D97-AF65-F5344CB8AC3E}">
        <p14:creationId xmlns:p14="http://schemas.microsoft.com/office/powerpoint/2010/main" val="3054634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23BD3A-386B-1076-C88C-F355E8815F3B}"/>
              </a:ext>
            </a:extLst>
          </p:cNvPr>
          <p:cNvSpPr>
            <a:spLocks noGrp="1"/>
          </p:cNvSpPr>
          <p:nvPr>
            <p:ph type="dt" sz="half" idx="10"/>
          </p:nvPr>
        </p:nvSpPr>
        <p:spPr/>
        <p:txBody>
          <a:bodyPr/>
          <a:lstStyle/>
          <a:p>
            <a:fld id="{465DB97B-8339-4C57-82CC-FAA0BB0621A1}" type="datetimeFigureOut">
              <a:rPr lang="en-IN" smtClean="0"/>
              <a:t>29-04-2023</a:t>
            </a:fld>
            <a:endParaRPr lang="en-IN"/>
          </a:p>
        </p:txBody>
      </p:sp>
      <p:sp>
        <p:nvSpPr>
          <p:cNvPr id="3" name="Footer Placeholder 2">
            <a:extLst>
              <a:ext uri="{FF2B5EF4-FFF2-40B4-BE49-F238E27FC236}">
                <a16:creationId xmlns:a16="http://schemas.microsoft.com/office/drawing/2014/main" id="{1C4BFF0B-42B6-D69D-27C5-76EC6C911FD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6D34B55-55D0-477A-9429-E34F38B627CD}"/>
              </a:ext>
            </a:extLst>
          </p:cNvPr>
          <p:cNvSpPr>
            <a:spLocks noGrp="1"/>
          </p:cNvSpPr>
          <p:nvPr>
            <p:ph type="sldNum" sz="quarter" idx="12"/>
          </p:nvPr>
        </p:nvSpPr>
        <p:spPr/>
        <p:txBody>
          <a:bodyPr/>
          <a:lstStyle/>
          <a:p>
            <a:fld id="{9B5FE32F-3805-4975-A919-62CE5479A2B7}" type="slidenum">
              <a:rPr lang="en-IN" smtClean="0"/>
              <a:t>‹#›</a:t>
            </a:fld>
            <a:endParaRPr lang="en-IN"/>
          </a:p>
        </p:txBody>
      </p:sp>
    </p:spTree>
    <p:extLst>
      <p:ext uri="{BB962C8B-B14F-4D97-AF65-F5344CB8AC3E}">
        <p14:creationId xmlns:p14="http://schemas.microsoft.com/office/powerpoint/2010/main" val="1179614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E1058-FB7A-7F73-DEFA-00F49E7246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36577BE-CC96-9AD4-F167-7226693320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02A39CD-2BED-0EA5-BD50-7E1C17B4CB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A21F71-AED3-C802-C19B-AF864306DA40}"/>
              </a:ext>
            </a:extLst>
          </p:cNvPr>
          <p:cNvSpPr>
            <a:spLocks noGrp="1"/>
          </p:cNvSpPr>
          <p:nvPr>
            <p:ph type="dt" sz="half" idx="10"/>
          </p:nvPr>
        </p:nvSpPr>
        <p:spPr/>
        <p:txBody>
          <a:bodyPr/>
          <a:lstStyle/>
          <a:p>
            <a:fld id="{465DB97B-8339-4C57-82CC-FAA0BB0621A1}" type="datetimeFigureOut">
              <a:rPr lang="en-IN" smtClean="0"/>
              <a:t>29-04-2023</a:t>
            </a:fld>
            <a:endParaRPr lang="en-IN"/>
          </a:p>
        </p:txBody>
      </p:sp>
      <p:sp>
        <p:nvSpPr>
          <p:cNvPr id="6" name="Footer Placeholder 5">
            <a:extLst>
              <a:ext uri="{FF2B5EF4-FFF2-40B4-BE49-F238E27FC236}">
                <a16:creationId xmlns:a16="http://schemas.microsoft.com/office/drawing/2014/main" id="{018ADC6E-1B1B-8BFD-D0EA-B45C6FF9A1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58DCBB-322D-A01A-0297-281AEE23A6A8}"/>
              </a:ext>
            </a:extLst>
          </p:cNvPr>
          <p:cNvSpPr>
            <a:spLocks noGrp="1"/>
          </p:cNvSpPr>
          <p:nvPr>
            <p:ph type="sldNum" sz="quarter" idx="12"/>
          </p:nvPr>
        </p:nvSpPr>
        <p:spPr/>
        <p:txBody>
          <a:bodyPr/>
          <a:lstStyle/>
          <a:p>
            <a:fld id="{9B5FE32F-3805-4975-A919-62CE5479A2B7}" type="slidenum">
              <a:rPr lang="en-IN" smtClean="0"/>
              <a:t>‹#›</a:t>
            </a:fld>
            <a:endParaRPr lang="en-IN"/>
          </a:p>
        </p:txBody>
      </p:sp>
    </p:spTree>
    <p:extLst>
      <p:ext uri="{BB962C8B-B14F-4D97-AF65-F5344CB8AC3E}">
        <p14:creationId xmlns:p14="http://schemas.microsoft.com/office/powerpoint/2010/main" val="2269673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0164B-E75D-E166-D3C6-A4A20F14A3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1C33921-B188-26CC-A7AA-F5820BD71C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2C2F706-98A6-DDC1-B53F-EE89FBE027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B766B1-990E-CC54-4476-6ADC8776E0E2}"/>
              </a:ext>
            </a:extLst>
          </p:cNvPr>
          <p:cNvSpPr>
            <a:spLocks noGrp="1"/>
          </p:cNvSpPr>
          <p:nvPr>
            <p:ph type="dt" sz="half" idx="10"/>
          </p:nvPr>
        </p:nvSpPr>
        <p:spPr/>
        <p:txBody>
          <a:bodyPr/>
          <a:lstStyle/>
          <a:p>
            <a:fld id="{465DB97B-8339-4C57-82CC-FAA0BB0621A1}" type="datetimeFigureOut">
              <a:rPr lang="en-IN" smtClean="0"/>
              <a:t>29-04-2023</a:t>
            </a:fld>
            <a:endParaRPr lang="en-IN"/>
          </a:p>
        </p:txBody>
      </p:sp>
      <p:sp>
        <p:nvSpPr>
          <p:cNvPr id="6" name="Footer Placeholder 5">
            <a:extLst>
              <a:ext uri="{FF2B5EF4-FFF2-40B4-BE49-F238E27FC236}">
                <a16:creationId xmlns:a16="http://schemas.microsoft.com/office/drawing/2014/main" id="{45BB9E45-F572-B61A-3DBB-6ED10C91751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721AA45-6A19-2253-06AD-61BC22C1095C}"/>
              </a:ext>
            </a:extLst>
          </p:cNvPr>
          <p:cNvSpPr>
            <a:spLocks noGrp="1"/>
          </p:cNvSpPr>
          <p:nvPr>
            <p:ph type="sldNum" sz="quarter" idx="12"/>
          </p:nvPr>
        </p:nvSpPr>
        <p:spPr/>
        <p:txBody>
          <a:bodyPr/>
          <a:lstStyle/>
          <a:p>
            <a:fld id="{9B5FE32F-3805-4975-A919-62CE5479A2B7}" type="slidenum">
              <a:rPr lang="en-IN" smtClean="0"/>
              <a:t>‹#›</a:t>
            </a:fld>
            <a:endParaRPr lang="en-IN"/>
          </a:p>
        </p:txBody>
      </p:sp>
    </p:spTree>
    <p:extLst>
      <p:ext uri="{BB962C8B-B14F-4D97-AF65-F5344CB8AC3E}">
        <p14:creationId xmlns:p14="http://schemas.microsoft.com/office/powerpoint/2010/main" val="1500720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0949C1-896E-B9C2-FA63-6058C841B4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E7E6D21-48E7-FEEB-28F0-FD370CBF32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A691F3-9D9E-B46A-EDCD-4248DEC17C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5DB97B-8339-4C57-82CC-FAA0BB0621A1}" type="datetimeFigureOut">
              <a:rPr lang="en-IN" smtClean="0"/>
              <a:t>29-04-2023</a:t>
            </a:fld>
            <a:endParaRPr lang="en-IN"/>
          </a:p>
        </p:txBody>
      </p:sp>
      <p:sp>
        <p:nvSpPr>
          <p:cNvPr id="5" name="Footer Placeholder 4">
            <a:extLst>
              <a:ext uri="{FF2B5EF4-FFF2-40B4-BE49-F238E27FC236}">
                <a16:creationId xmlns:a16="http://schemas.microsoft.com/office/drawing/2014/main" id="{2AC340BC-B4A0-CE1B-28EC-03F2EF563B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FC65784-CE0D-3571-F9CE-850C394054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5FE32F-3805-4975-A919-62CE5479A2B7}" type="slidenum">
              <a:rPr lang="en-IN" smtClean="0"/>
              <a:t>‹#›</a:t>
            </a:fld>
            <a:endParaRPr lang="en-IN"/>
          </a:p>
        </p:txBody>
      </p:sp>
    </p:spTree>
    <p:extLst>
      <p:ext uri="{BB962C8B-B14F-4D97-AF65-F5344CB8AC3E}">
        <p14:creationId xmlns:p14="http://schemas.microsoft.com/office/powerpoint/2010/main" val="326237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610085-EB35-AC67-5042-AAA7822F6D7C}"/>
              </a:ext>
            </a:extLst>
          </p:cNvPr>
          <p:cNvSpPr txBox="1"/>
          <p:nvPr/>
        </p:nvSpPr>
        <p:spPr>
          <a:xfrm>
            <a:off x="3818965" y="3801035"/>
            <a:ext cx="6492688" cy="2544286"/>
          </a:xfrm>
          <a:prstGeom prst="rect">
            <a:avLst/>
          </a:prstGeom>
          <a:noFill/>
        </p:spPr>
        <p:txBody>
          <a:bodyPr wrap="square" rtlCol="0">
            <a:spAutoFit/>
          </a:bodyPr>
          <a:lstStyle/>
          <a:p>
            <a:pPr marL="1600200" algn="l">
              <a:spcAft>
                <a:spcPts val="800"/>
              </a:spcAft>
            </a:pPr>
            <a:r>
              <a:rPr lang="en-US" b="1" dirty="0"/>
              <a:t>Team Members:</a:t>
            </a:r>
            <a:endParaRPr lang="en-US" sz="1800" b="1" dirty="0">
              <a:effectLst/>
            </a:endParaRPr>
          </a:p>
          <a:p>
            <a:pPr marL="1828800" indent="-228600" algn="l">
              <a:spcAft>
                <a:spcPts val="800"/>
              </a:spcAft>
              <a:buFont typeface="Arial" panose="020B0604020202020204" pitchFamily="34" charset="0"/>
              <a:buChar char="•"/>
            </a:pPr>
            <a:r>
              <a:rPr lang="en-US" sz="1800" dirty="0">
                <a:effectLst/>
              </a:rPr>
              <a:t>1.Aditya Naga </a:t>
            </a:r>
            <a:r>
              <a:rPr lang="en-US" sz="1800" dirty="0" err="1">
                <a:effectLst/>
              </a:rPr>
              <a:t>Venkatakrishna</a:t>
            </a:r>
            <a:r>
              <a:rPr lang="en-US" sz="1800" dirty="0">
                <a:effectLst/>
              </a:rPr>
              <a:t> Chaitanya </a:t>
            </a:r>
            <a:r>
              <a:rPr lang="en-US" sz="1800" dirty="0" err="1">
                <a:effectLst/>
              </a:rPr>
              <a:t>Kandregula</a:t>
            </a:r>
            <a:r>
              <a:rPr lang="en-US" sz="1800" dirty="0">
                <a:effectLst/>
              </a:rPr>
              <a:t>  		1161877</a:t>
            </a:r>
          </a:p>
          <a:p>
            <a:pPr marL="1600200" algn="l">
              <a:spcAft>
                <a:spcPts val="800"/>
              </a:spcAft>
            </a:pPr>
            <a:r>
              <a:rPr lang="en-US" sz="1800" dirty="0">
                <a:effectLst/>
              </a:rPr>
              <a:t>   2.Anirudha </a:t>
            </a:r>
            <a:r>
              <a:rPr lang="en-US" sz="1800" dirty="0" err="1">
                <a:effectLst/>
              </a:rPr>
              <a:t>Kulakarni</a:t>
            </a:r>
            <a:r>
              <a:rPr lang="en-US" sz="1800" dirty="0">
                <a:effectLst/>
              </a:rPr>
              <a:t> Karanam 11656382</a:t>
            </a:r>
          </a:p>
          <a:p>
            <a:pPr marL="1828800" indent="-228600" algn="l">
              <a:spcAft>
                <a:spcPts val="800"/>
              </a:spcAft>
              <a:buFont typeface="Arial" panose="020B0604020202020204" pitchFamily="34" charset="0"/>
              <a:buChar char="•"/>
            </a:pPr>
            <a:r>
              <a:rPr lang="en-US" sz="1800" dirty="0">
                <a:effectLst/>
              </a:rPr>
              <a:t>3.Mahaboob Ali </a:t>
            </a:r>
            <a:r>
              <a:rPr lang="en-US" sz="1800" dirty="0" err="1">
                <a:effectLst/>
              </a:rPr>
              <a:t>Chisti</a:t>
            </a:r>
            <a:r>
              <a:rPr lang="en-US" sz="1800" dirty="0">
                <a:effectLst/>
              </a:rPr>
              <a:t> Shaik    11647519</a:t>
            </a:r>
          </a:p>
          <a:p>
            <a:pPr marL="1828800" indent="-228600" algn="l">
              <a:spcAft>
                <a:spcPts val="800"/>
              </a:spcAft>
              <a:buFont typeface="Arial" panose="020B0604020202020204" pitchFamily="34" charset="0"/>
              <a:buChar char="•"/>
            </a:pPr>
            <a:r>
              <a:rPr lang="en-US" sz="1800" dirty="0">
                <a:effectLst/>
              </a:rPr>
              <a:t>4.Surya Vamsi Chintapalli 	 11645442</a:t>
            </a:r>
          </a:p>
          <a:p>
            <a:endParaRPr lang="en-IN" dirty="0"/>
          </a:p>
        </p:txBody>
      </p:sp>
      <p:sp>
        <p:nvSpPr>
          <p:cNvPr id="3" name="TextBox 2">
            <a:extLst>
              <a:ext uri="{FF2B5EF4-FFF2-40B4-BE49-F238E27FC236}">
                <a16:creationId xmlns:a16="http://schemas.microsoft.com/office/drawing/2014/main" id="{FA1BD253-7619-4403-8E36-7DE886928FA2}"/>
              </a:ext>
            </a:extLst>
          </p:cNvPr>
          <p:cNvSpPr txBox="1"/>
          <p:nvPr/>
        </p:nvSpPr>
        <p:spPr>
          <a:xfrm>
            <a:off x="1532965" y="1272988"/>
            <a:ext cx="8337176" cy="1384995"/>
          </a:xfrm>
          <a:prstGeom prst="rect">
            <a:avLst/>
          </a:prstGeom>
          <a:noFill/>
        </p:spPr>
        <p:txBody>
          <a:bodyPr wrap="square" rtlCol="0">
            <a:spAutoFit/>
          </a:bodyPr>
          <a:lstStyle/>
          <a:p>
            <a:r>
              <a:rPr lang="en-US" sz="2400" b="1" dirty="0"/>
              <a:t>	</a:t>
            </a:r>
            <a:r>
              <a:rPr lang="en-US" sz="2800" b="1" dirty="0"/>
              <a:t>		CSCE 5300 Project </a:t>
            </a:r>
          </a:p>
          <a:p>
            <a:r>
              <a:rPr lang="en-US" sz="2800" b="1" dirty="0"/>
              <a:t>The Predictive Analysis of Crop Recommendation using HADOOP and BIG DATA  Submitted By - Group 8 </a:t>
            </a:r>
            <a:endParaRPr lang="en-IN" sz="2800" b="1" dirty="0"/>
          </a:p>
        </p:txBody>
      </p:sp>
    </p:spTree>
    <p:extLst>
      <p:ext uri="{BB962C8B-B14F-4D97-AF65-F5344CB8AC3E}">
        <p14:creationId xmlns:p14="http://schemas.microsoft.com/office/powerpoint/2010/main" val="3129566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902511-A639-2953-3ED2-269BA44FDB7E}"/>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b="1" dirty="0"/>
              <a:t>TOOLS USED :-</a:t>
            </a:r>
          </a:p>
          <a:p>
            <a:pPr>
              <a:lnSpc>
                <a:spcPct val="90000"/>
              </a:lnSpc>
              <a:spcAft>
                <a:spcPts val="600"/>
              </a:spcAft>
            </a:pPr>
            <a:endParaRPr lang="en-US" sz="2200" dirty="0"/>
          </a:p>
          <a:p>
            <a:pPr marL="457200" indent="-457200">
              <a:lnSpc>
                <a:spcPct val="90000"/>
              </a:lnSpc>
              <a:spcAft>
                <a:spcPts val="600"/>
              </a:spcAft>
              <a:buFont typeface="+mj-lt"/>
              <a:buAutoNum type="arabicPeriod"/>
            </a:pPr>
            <a:r>
              <a:rPr lang="en-US" sz="2200" dirty="0"/>
              <a:t>HIVE</a:t>
            </a:r>
          </a:p>
          <a:p>
            <a:pPr marL="457200" indent="-457200">
              <a:lnSpc>
                <a:spcPct val="90000"/>
              </a:lnSpc>
              <a:spcAft>
                <a:spcPts val="600"/>
              </a:spcAft>
              <a:buFont typeface="+mj-lt"/>
              <a:buAutoNum type="arabicPeriod"/>
            </a:pPr>
            <a:r>
              <a:rPr lang="en-US" sz="2200" dirty="0"/>
              <a:t>SPARK</a:t>
            </a:r>
          </a:p>
          <a:p>
            <a:pPr indent="-228600">
              <a:lnSpc>
                <a:spcPct val="90000"/>
              </a:lnSpc>
              <a:spcAft>
                <a:spcPts val="600"/>
              </a:spcAft>
              <a:buFont typeface="Arial" panose="020B0604020202020204" pitchFamily="34" charset="0"/>
              <a:buChar char="•"/>
            </a:pPr>
            <a:endParaRPr lang="en-US" sz="2200" dirty="0"/>
          </a:p>
        </p:txBody>
      </p:sp>
      <p:pic>
        <p:nvPicPr>
          <p:cNvPr id="4" name="Picture 3" descr="D-I-Y tools and crafts">
            <a:extLst>
              <a:ext uri="{FF2B5EF4-FFF2-40B4-BE49-F238E27FC236}">
                <a16:creationId xmlns:a16="http://schemas.microsoft.com/office/drawing/2014/main" id="{1403FA7F-6CDD-BFB7-CC98-9281ABA7C4CC}"/>
              </a:ext>
            </a:extLst>
          </p:cNvPr>
          <p:cNvPicPr>
            <a:picLocks noChangeAspect="1"/>
          </p:cNvPicPr>
          <p:nvPr/>
        </p:nvPicPr>
        <p:blipFill rotWithShape="1">
          <a:blip r:embed="rId2"/>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514772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96692B-500E-6015-46F9-6B49358FDA14}"/>
              </a:ext>
            </a:extLst>
          </p:cNvPr>
          <p:cNvPicPr>
            <a:picLocks noChangeAspect="1"/>
          </p:cNvPicPr>
          <p:nvPr/>
        </p:nvPicPr>
        <p:blipFill>
          <a:blip r:embed="rId2"/>
          <a:stretch>
            <a:fillRect/>
          </a:stretch>
        </p:blipFill>
        <p:spPr>
          <a:xfrm>
            <a:off x="351842" y="3965607"/>
            <a:ext cx="3700393" cy="1549909"/>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p:spPr>
      </p:pic>
      <p:pic>
        <p:nvPicPr>
          <p:cNvPr id="2" name="Picture 1">
            <a:extLst>
              <a:ext uri="{FF2B5EF4-FFF2-40B4-BE49-F238E27FC236}">
                <a16:creationId xmlns:a16="http://schemas.microsoft.com/office/drawing/2014/main" id="{F2DDCC24-4289-51A5-CC49-D3353E4D81FF}"/>
              </a:ext>
            </a:extLst>
          </p:cNvPr>
          <p:cNvPicPr>
            <a:picLocks noChangeAspect="1"/>
          </p:cNvPicPr>
          <p:nvPr/>
        </p:nvPicPr>
        <p:blipFill>
          <a:blip r:embed="rId3"/>
          <a:stretch>
            <a:fillRect/>
          </a:stretch>
        </p:blipFill>
        <p:spPr>
          <a:xfrm>
            <a:off x="1025611" y="1138674"/>
            <a:ext cx="2352856" cy="2358190"/>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p:spPr>
      </p:pic>
      <p:sp>
        <p:nvSpPr>
          <p:cNvPr id="3" name="TextBox 2">
            <a:extLst>
              <a:ext uri="{FF2B5EF4-FFF2-40B4-BE49-F238E27FC236}">
                <a16:creationId xmlns:a16="http://schemas.microsoft.com/office/drawing/2014/main" id="{A6E01E97-683D-7AD4-CC74-182F935DBFE5}"/>
              </a:ext>
            </a:extLst>
          </p:cNvPr>
          <p:cNvSpPr txBox="1"/>
          <p:nvPr/>
        </p:nvSpPr>
        <p:spPr>
          <a:xfrm>
            <a:off x="4283242" y="695707"/>
            <a:ext cx="7265290" cy="5602315"/>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1600" b="1" i="0" dirty="0">
                <a:effectLst/>
              </a:rPr>
              <a:t>Hive, Spark, and HDFS are all tools used in the field of big data and data processing.</a:t>
            </a:r>
          </a:p>
          <a:p>
            <a:pPr indent="-228600">
              <a:lnSpc>
                <a:spcPct val="90000"/>
              </a:lnSpc>
              <a:spcAft>
                <a:spcPts val="600"/>
              </a:spcAft>
              <a:buFont typeface="Arial" panose="020B0604020202020204" pitchFamily="34" charset="0"/>
              <a:buChar char="•"/>
            </a:pPr>
            <a:endParaRPr lang="en-US" sz="1600" i="0" dirty="0">
              <a:effectLst/>
            </a:endParaRPr>
          </a:p>
          <a:p>
            <a:pPr indent="-228600">
              <a:lnSpc>
                <a:spcPct val="90000"/>
              </a:lnSpc>
              <a:spcAft>
                <a:spcPts val="600"/>
              </a:spcAft>
              <a:buFont typeface="Arial" panose="020B0604020202020204" pitchFamily="34" charset="0"/>
              <a:buChar char="•"/>
            </a:pPr>
            <a:r>
              <a:rPr lang="en-US" sz="1600" b="1" i="0" dirty="0">
                <a:effectLst/>
              </a:rPr>
              <a:t>Hive</a:t>
            </a:r>
            <a:r>
              <a:rPr lang="en-US" sz="1600" i="0" dirty="0">
                <a:effectLst/>
              </a:rPr>
              <a:t> </a:t>
            </a:r>
          </a:p>
          <a:p>
            <a:pPr indent="-228600">
              <a:lnSpc>
                <a:spcPct val="90000"/>
              </a:lnSpc>
              <a:spcAft>
                <a:spcPts val="600"/>
              </a:spcAft>
              <a:buFont typeface="Arial" panose="020B0604020202020204" pitchFamily="34" charset="0"/>
              <a:buChar char="•"/>
            </a:pPr>
            <a:r>
              <a:rPr lang="en-US" sz="1600" i="0" dirty="0">
                <a:effectLst/>
              </a:rPr>
              <a:t>is a Hadoop data warehouse and SQL-like query language tool for managing and analyzing structured and semi-structured data. It provides data analysts with a familiar interface and enables SQL-like queries, allowing them to access, manipulate, and analyze data using SQL-like syntax.</a:t>
            </a:r>
          </a:p>
          <a:p>
            <a:pPr marL="285750" indent="-228600">
              <a:lnSpc>
                <a:spcPct val="90000"/>
              </a:lnSpc>
              <a:spcAft>
                <a:spcPts val="600"/>
              </a:spcAft>
              <a:buFont typeface="Arial" panose="020B0604020202020204" pitchFamily="34" charset="0"/>
              <a:buChar char="•"/>
            </a:pPr>
            <a:r>
              <a:rPr lang="en-US" sz="1600" i="0" dirty="0">
                <a:effectLst/>
              </a:rPr>
              <a:t>By  using our data, we have Processed the </a:t>
            </a:r>
            <a:r>
              <a:rPr lang="en-US" sz="1600" dirty="0"/>
              <a:t>data from excel sheet to table.</a:t>
            </a:r>
          </a:p>
          <a:p>
            <a:pPr marL="285750" indent="-228600">
              <a:lnSpc>
                <a:spcPct val="90000"/>
              </a:lnSpc>
              <a:spcAft>
                <a:spcPts val="600"/>
              </a:spcAft>
              <a:buFont typeface="Arial" panose="020B0604020202020204" pitchFamily="34" charset="0"/>
              <a:buChar char="•"/>
            </a:pPr>
            <a:r>
              <a:rPr lang="en-US" sz="1600" i="0" dirty="0">
                <a:effectLst/>
              </a:rPr>
              <a:t>Temperature data set is processed from excel sheet to the table </a:t>
            </a:r>
            <a:r>
              <a:rPr lang="en-US" sz="1600" dirty="0"/>
              <a:t>By using some of the q</a:t>
            </a:r>
            <a:r>
              <a:rPr lang="en-US" sz="1600" i="0" dirty="0">
                <a:effectLst/>
              </a:rPr>
              <a:t>ueries we have added the </a:t>
            </a:r>
            <a:r>
              <a:rPr lang="en-US" sz="1600" dirty="0"/>
              <a:t>annual season wise data added</a:t>
            </a:r>
            <a:endParaRPr lang="en-US" sz="1600" i="0" dirty="0">
              <a:effectLst/>
            </a:endParaRPr>
          </a:p>
          <a:p>
            <a:pPr indent="-228600">
              <a:lnSpc>
                <a:spcPct val="90000"/>
              </a:lnSpc>
              <a:spcAft>
                <a:spcPts val="600"/>
              </a:spcAft>
              <a:buFont typeface="Arial" panose="020B0604020202020204" pitchFamily="34" charset="0"/>
              <a:buChar char="•"/>
            </a:pPr>
            <a:endParaRPr lang="en-US" sz="1600" i="0" dirty="0">
              <a:effectLst/>
            </a:endParaRPr>
          </a:p>
          <a:p>
            <a:pPr indent="-228600">
              <a:lnSpc>
                <a:spcPct val="90000"/>
              </a:lnSpc>
              <a:spcAft>
                <a:spcPts val="600"/>
              </a:spcAft>
              <a:buFont typeface="Arial" panose="020B0604020202020204" pitchFamily="34" charset="0"/>
              <a:buChar char="•"/>
            </a:pPr>
            <a:r>
              <a:rPr lang="en-US" sz="1600" b="1" i="0" dirty="0">
                <a:effectLst/>
              </a:rPr>
              <a:t>Spark</a:t>
            </a:r>
            <a:r>
              <a:rPr lang="en-US" sz="1600" i="0" dirty="0">
                <a:effectLst/>
              </a:rPr>
              <a:t> is a free and open-source data processing engine that enables distributed and fast data processing. It offers a unified engine that can handle a variety of workloads such as batch processing, real-time processing, machine learning, and graph processing.</a:t>
            </a:r>
            <a:endParaRPr lang="en-US" sz="1600" dirty="0"/>
          </a:p>
          <a:p>
            <a:pPr indent="-228600">
              <a:lnSpc>
                <a:spcPct val="90000"/>
              </a:lnSpc>
              <a:spcAft>
                <a:spcPts val="600"/>
              </a:spcAft>
              <a:buFont typeface="Arial" panose="020B0604020202020204" pitchFamily="34" charset="0"/>
              <a:buChar char="•"/>
            </a:pPr>
            <a:r>
              <a:rPr lang="en-US" sz="1600" dirty="0"/>
              <a:t> Data cleanup</a:t>
            </a:r>
          </a:p>
          <a:p>
            <a:pPr marL="285750" indent="-228600">
              <a:lnSpc>
                <a:spcPct val="90000"/>
              </a:lnSpc>
              <a:spcAft>
                <a:spcPts val="600"/>
              </a:spcAft>
              <a:buFont typeface="Arial" panose="020B0604020202020204" pitchFamily="34" charset="0"/>
              <a:buChar char="•"/>
            </a:pPr>
            <a:r>
              <a:rPr lang="en-US" sz="1600" i="0" dirty="0">
                <a:effectLst/>
              </a:rPr>
              <a:t>In the excel sheet there are null values by using Spark we can remove the null values and it used for processing .</a:t>
            </a:r>
          </a:p>
          <a:p>
            <a:pPr marL="285750" indent="-228600">
              <a:lnSpc>
                <a:spcPct val="90000"/>
              </a:lnSpc>
              <a:spcAft>
                <a:spcPts val="600"/>
              </a:spcAft>
              <a:buFont typeface="Arial" panose="020B0604020202020204" pitchFamily="34" charset="0"/>
              <a:buChar char="•"/>
            </a:pPr>
            <a:r>
              <a:rPr lang="en-US" sz="1600" i="0" dirty="0">
                <a:effectLst/>
              </a:rPr>
              <a:t>We have  removed the null values in the temperature and rainfall.</a:t>
            </a:r>
          </a:p>
        </p:txBody>
      </p:sp>
    </p:spTree>
    <p:extLst>
      <p:ext uri="{BB962C8B-B14F-4D97-AF65-F5344CB8AC3E}">
        <p14:creationId xmlns:p14="http://schemas.microsoft.com/office/powerpoint/2010/main" val="627332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30DA74-A888-7CA9-38B6-EDCEC3D201DD}"/>
              </a:ext>
            </a:extLst>
          </p:cNvPr>
          <p:cNvSpPr>
            <a:spLocks noGrp="1"/>
          </p:cNvSpPr>
          <p:nvPr>
            <p:ph type="title"/>
          </p:nvPr>
        </p:nvSpPr>
        <p:spPr>
          <a:xfrm>
            <a:off x="630936" y="639520"/>
            <a:ext cx="3429000" cy="1719072"/>
          </a:xfrm>
        </p:spPr>
        <p:txBody>
          <a:bodyPr anchor="b">
            <a:normAutofit/>
          </a:bodyPr>
          <a:lstStyle/>
          <a:p>
            <a:r>
              <a:rPr lang="en-IN" sz="5400" b="1"/>
              <a:t>Analysis and Results</a:t>
            </a:r>
            <a:endParaRPr lang="en-IN" sz="54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0ADDE8-2C9D-49ED-3E81-2CDEB11CDB81}"/>
              </a:ext>
            </a:extLst>
          </p:cNvPr>
          <p:cNvSpPr>
            <a:spLocks noGrp="1"/>
          </p:cNvSpPr>
          <p:nvPr>
            <p:ph idx="1"/>
          </p:nvPr>
        </p:nvSpPr>
        <p:spPr>
          <a:xfrm>
            <a:off x="630936" y="2807208"/>
            <a:ext cx="3429000" cy="3410712"/>
          </a:xfrm>
        </p:spPr>
        <p:txBody>
          <a:bodyPr anchor="t">
            <a:normAutofit/>
          </a:bodyPr>
          <a:lstStyle/>
          <a:p>
            <a:endParaRPr lang="en-IN" sz="1200"/>
          </a:p>
          <a:p>
            <a:endParaRPr lang="en-IN" sz="1200"/>
          </a:p>
          <a:p>
            <a:endParaRPr lang="en-IN" sz="1200"/>
          </a:p>
          <a:p>
            <a:endParaRPr lang="en-IN" sz="1200"/>
          </a:p>
          <a:p>
            <a:endParaRPr lang="en-IN" sz="1200"/>
          </a:p>
          <a:p>
            <a:pPr marL="0" indent="0">
              <a:buNone/>
            </a:pPr>
            <a:endParaRPr lang="en-IN" sz="1200"/>
          </a:p>
          <a:p>
            <a:r>
              <a:rPr lang="en-IN" sz="1200"/>
              <a:t>From above image we see that are installing pyspark with command “!pip install pyspark” in our notebook.</a:t>
            </a:r>
          </a:p>
          <a:p>
            <a:r>
              <a:rPr lang="en-IN" sz="1200"/>
              <a:t>After installing “pyspark” we are importing “SparkSession” from “pyspark.sql” and “Imputer” is imported from “pyspark.ml.feature”.</a:t>
            </a:r>
          </a:p>
        </p:txBody>
      </p:sp>
      <p:pic>
        <p:nvPicPr>
          <p:cNvPr id="5" name="Picture 4">
            <a:extLst>
              <a:ext uri="{FF2B5EF4-FFF2-40B4-BE49-F238E27FC236}">
                <a16:creationId xmlns:a16="http://schemas.microsoft.com/office/drawing/2014/main" id="{6C13F805-94AF-BEC2-5A44-280876ECD3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2022367"/>
            <a:ext cx="6903720" cy="2813265"/>
          </a:xfrm>
          <a:prstGeom prst="rect">
            <a:avLst/>
          </a:prstGeom>
        </p:spPr>
      </p:pic>
    </p:spTree>
    <p:extLst>
      <p:ext uri="{BB962C8B-B14F-4D97-AF65-F5344CB8AC3E}">
        <p14:creationId xmlns:p14="http://schemas.microsoft.com/office/powerpoint/2010/main" val="3848324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E59874-C335-DF8D-E8B8-D1E9686625DD}"/>
              </a:ext>
            </a:extLst>
          </p:cNvPr>
          <p:cNvSpPr>
            <a:spLocks noGrp="1"/>
          </p:cNvSpPr>
          <p:nvPr>
            <p:ph type="title"/>
          </p:nvPr>
        </p:nvSpPr>
        <p:spPr>
          <a:xfrm>
            <a:off x="630936" y="640080"/>
            <a:ext cx="4818888" cy="1481328"/>
          </a:xfrm>
        </p:spPr>
        <p:txBody>
          <a:bodyPr anchor="b">
            <a:normAutofit/>
          </a:bodyPr>
          <a:lstStyle/>
          <a:p>
            <a:r>
              <a:rPr lang="en-IN" sz="5000" b="1"/>
              <a:t>Analysis and Results</a:t>
            </a:r>
            <a:endParaRPr lang="en-IN" sz="5000"/>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FDB39D-3F8D-56AA-EF0F-AA081F28006A}"/>
              </a:ext>
            </a:extLst>
          </p:cNvPr>
          <p:cNvSpPr>
            <a:spLocks noGrp="1"/>
          </p:cNvSpPr>
          <p:nvPr>
            <p:ph idx="1"/>
          </p:nvPr>
        </p:nvSpPr>
        <p:spPr>
          <a:xfrm>
            <a:off x="630936" y="2660904"/>
            <a:ext cx="4818888" cy="3547872"/>
          </a:xfrm>
        </p:spPr>
        <p:txBody>
          <a:bodyPr anchor="t">
            <a:normAutofit/>
          </a:bodyPr>
          <a:lstStyle/>
          <a:p>
            <a:endParaRPr lang="en-IN" sz="2200"/>
          </a:p>
          <a:p>
            <a:endParaRPr lang="en-IN" sz="2200"/>
          </a:p>
          <a:p>
            <a:endParaRPr lang="en-IN" sz="2200"/>
          </a:p>
          <a:p>
            <a:endParaRPr lang="en-IN" sz="2200"/>
          </a:p>
          <a:p>
            <a:endParaRPr lang="en-IN" sz="2200"/>
          </a:p>
          <a:p>
            <a:r>
              <a:rPr lang="en-IN" sz="2200"/>
              <a:t>From the above image we are creating a dataframe from temperature data and displaying null values present in temperature dataset.</a:t>
            </a:r>
          </a:p>
        </p:txBody>
      </p:sp>
      <p:pic>
        <p:nvPicPr>
          <p:cNvPr id="5" name="Picture 4">
            <a:extLst>
              <a:ext uri="{FF2B5EF4-FFF2-40B4-BE49-F238E27FC236}">
                <a16:creationId xmlns:a16="http://schemas.microsoft.com/office/drawing/2014/main" id="{F8C79A60-11F1-48C4-FE1E-E4DF4DAC01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2207556"/>
            <a:ext cx="5458968" cy="2442887"/>
          </a:xfrm>
          <a:prstGeom prst="rect">
            <a:avLst/>
          </a:prstGeom>
        </p:spPr>
      </p:pic>
    </p:spTree>
    <p:extLst>
      <p:ext uri="{BB962C8B-B14F-4D97-AF65-F5344CB8AC3E}">
        <p14:creationId xmlns:p14="http://schemas.microsoft.com/office/powerpoint/2010/main" val="1734620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4B98B-06C4-6459-D13D-E4AAB7D9C080}"/>
              </a:ext>
            </a:extLst>
          </p:cNvPr>
          <p:cNvSpPr>
            <a:spLocks noGrp="1"/>
          </p:cNvSpPr>
          <p:nvPr>
            <p:ph type="title"/>
          </p:nvPr>
        </p:nvSpPr>
        <p:spPr/>
        <p:txBody>
          <a:bodyPr/>
          <a:lstStyle/>
          <a:p>
            <a:pPr algn="ctr"/>
            <a:r>
              <a:rPr lang="en-IN" b="1"/>
              <a:t>Analysis and Results</a:t>
            </a:r>
            <a:endParaRPr lang="en-IN" dirty="0"/>
          </a:p>
        </p:txBody>
      </p:sp>
      <p:sp>
        <p:nvSpPr>
          <p:cNvPr id="3" name="Content Placeholder 2">
            <a:extLst>
              <a:ext uri="{FF2B5EF4-FFF2-40B4-BE49-F238E27FC236}">
                <a16:creationId xmlns:a16="http://schemas.microsoft.com/office/drawing/2014/main" id="{DA622517-3ED8-8A02-DF99-1A890B36571D}"/>
              </a:ext>
            </a:extLst>
          </p:cNvPr>
          <p:cNvSpPr>
            <a:spLocks noGrp="1"/>
          </p:cNvSpPr>
          <p:nvPr>
            <p:ph idx="1"/>
          </p:nvPr>
        </p:nvSpPr>
        <p:spPr/>
        <p:txBody>
          <a:bodyPr/>
          <a:lstStyle/>
          <a:p>
            <a:endParaRPr lang="en-IN"/>
          </a:p>
          <a:p>
            <a:endParaRPr lang="en-IN"/>
          </a:p>
          <a:p>
            <a:endParaRPr lang="en-IN"/>
          </a:p>
          <a:p>
            <a:endParaRPr lang="en-IN"/>
          </a:p>
          <a:p>
            <a:endParaRPr lang="en-IN"/>
          </a:p>
          <a:p>
            <a:r>
              <a:rPr lang="en-IN"/>
              <a:t>From the above image we see that we are replacing null values with mean of the column.</a:t>
            </a:r>
            <a:endParaRPr lang="en-IN" dirty="0"/>
          </a:p>
        </p:txBody>
      </p:sp>
      <p:pic>
        <p:nvPicPr>
          <p:cNvPr id="5" name="Picture 4">
            <a:extLst>
              <a:ext uri="{FF2B5EF4-FFF2-40B4-BE49-F238E27FC236}">
                <a16:creationId xmlns:a16="http://schemas.microsoft.com/office/drawing/2014/main" id="{3112ADB4-FC26-0AE2-FBF8-3483C7C35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828" y="1690688"/>
            <a:ext cx="9242330" cy="2448175"/>
          </a:xfrm>
          <a:prstGeom prst="rect">
            <a:avLst/>
          </a:prstGeom>
        </p:spPr>
      </p:pic>
    </p:spTree>
    <p:extLst>
      <p:ext uri="{BB962C8B-B14F-4D97-AF65-F5344CB8AC3E}">
        <p14:creationId xmlns:p14="http://schemas.microsoft.com/office/powerpoint/2010/main" val="3401798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2824C8-F0F1-194B-4222-F6318B377408}"/>
              </a:ext>
            </a:extLst>
          </p:cNvPr>
          <p:cNvSpPr>
            <a:spLocks noGrp="1"/>
          </p:cNvSpPr>
          <p:nvPr>
            <p:ph type="title"/>
          </p:nvPr>
        </p:nvSpPr>
        <p:spPr>
          <a:xfrm>
            <a:off x="630936" y="640080"/>
            <a:ext cx="4818888" cy="1481328"/>
          </a:xfrm>
        </p:spPr>
        <p:txBody>
          <a:bodyPr anchor="b">
            <a:normAutofit/>
          </a:bodyPr>
          <a:lstStyle/>
          <a:p>
            <a:r>
              <a:rPr lang="en-IN" sz="5000" b="1"/>
              <a:t>Analysis and Results</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B09C6F-3F95-3777-5A5E-B94F4C5DA0DD}"/>
              </a:ext>
            </a:extLst>
          </p:cNvPr>
          <p:cNvSpPr>
            <a:spLocks noGrp="1"/>
          </p:cNvSpPr>
          <p:nvPr>
            <p:ph idx="1"/>
          </p:nvPr>
        </p:nvSpPr>
        <p:spPr>
          <a:xfrm>
            <a:off x="630936" y="2660904"/>
            <a:ext cx="4818888" cy="3547872"/>
          </a:xfrm>
        </p:spPr>
        <p:txBody>
          <a:bodyPr anchor="t">
            <a:normAutofit/>
          </a:bodyPr>
          <a:lstStyle/>
          <a:p>
            <a:endParaRPr lang="en-IN" sz="1700"/>
          </a:p>
          <a:p>
            <a:endParaRPr lang="en-IN" sz="1700"/>
          </a:p>
          <a:p>
            <a:endParaRPr lang="en-IN" sz="1700"/>
          </a:p>
          <a:p>
            <a:endParaRPr lang="en-IN" sz="1700"/>
          </a:p>
          <a:p>
            <a:r>
              <a:rPr lang="en-IN" sz="1700"/>
              <a:t>We have created a table with table name temperaturedatasource in Hive.</a:t>
            </a:r>
          </a:p>
          <a:p>
            <a:r>
              <a:rPr lang="en-IN" sz="1700">
                <a:effectLst/>
                <a:latin typeface="Calibri" panose="020F0502020204030204" pitchFamily="34" charset="0"/>
                <a:ea typeface="Calibri" panose="020F0502020204030204" pitchFamily="34" charset="0"/>
                <a:cs typeface="Calibri" panose="020F0502020204030204" pitchFamily="34" charset="0"/>
              </a:rPr>
              <a:t>After successfully creating the tables I have given a path(load data local inpath ‘/home/cloudera/Download /Chennai_Temperature_data_processed.csv’ into table temperaturedatasource) to load the data to the given temperaturedatasource table.</a:t>
            </a:r>
          </a:p>
          <a:p>
            <a:endParaRPr lang="en-IN" sz="1700"/>
          </a:p>
          <a:p>
            <a:pPr marL="0" indent="0">
              <a:buNone/>
            </a:pPr>
            <a:endParaRPr lang="en-IN" sz="1700"/>
          </a:p>
          <a:p>
            <a:endParaRPr lang="en-IN" sz="1700"/>
          </a:p>
        </p:txBody>
      </p:sp>
      <p:pic>
        <p:nvPicPr>
          <p:cNvPr id="6" name="Picture 5">
            <a:extLst>
              <a:ext uri="{FF2B5EF4-FFF2-40B4-BE49-F238E27FC236}">
                <a16:creationId xmlns:a16="http://schemas.microsoft.com/office/drawing/2014/main" id="{C60F5C53-BCA7-42AA-DCAE-69153B9D5F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2842161"/>
            <a:ext cx="5458968" cy="1173677"/>
          </a:xfrm>
          <a:prstGeom prst="rect">
            <a:avLst/>
          </a:prstGeom>
        </p:spPr>
      </p:pic>
    </p:spTree>
    <p:extLst>
      <p:ext uri="{BB962C8B-B14F-4D97-AF65-F5344CB8AC3E}">
        <p14:creationId xmlns:p14="http://schemas.microsoft.com/office/powerpoint/2010/main" val="2827303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7C9F534-CB39-B002-9182-0BC57F92BD2E}"/>
              </a:ext>
            </a:extLst>
          </p:cNvPr>
          <p:cNvSpPr>
            <a:spLocks noGrp="1"/>
          </p:cNvSpPr>
          <p:nvPr>
            <p:ph type="title"/>
          </p:nvPr>
        </p:nvSpPr>
        <p:spPr>
          <a:xfrm>
            <a:off x="838201" y="643467"/>
            <a:ext cx="3888526" cy="1800526"/>
          </a:xfrm>
        </p:spPr>
        <p:txBody>
          <a:bodyPr>
            <a:normAutofit/>
          </a:bodyPr>
          <a:lstStyle/>
          <a:p>
            <a:r>
              <a:rPr lang="en-IN" b="1" dirty="0"/>
              <a:t>Analysis and Results</a:t>
            </a:r>
            <a:endParaRPr lang="en-IN"/>
          </a:p>
        </p:txBody>
      </p:sp>
      <p:sp>
        <p:nvSpPr>
          <p:cNvPr id="3" name="Content Placeholder 2">
            <a:extLst>
              <a:ext uri="{FF2B5EF4-FFF2-40B4-BE49-F238E27FC236}">
                <a16:creationId xmlns:a16="http://schemas.microsoft.com/office/drawing/2014/main" id="{C95412B1-6FA5-45B2-1401-32D4D9C8DCA7}"/>
              </a:ext>
            </a:extLst>
          </p:cNvPr>
          <p:cNvSpPr>
            <a:spLocks noGrp="1"/>
          </p:cNvSpPr>
          <p:nvPr>
            <p:ph idx="1"/>
          </p:nvPr>
        </p:nvSpPr>
        <p:spPr>
          <a:xfrm>
            <a:off x="838201" y="2623381"/>
            <a:ext cx="3888528" cy="3553581"/>
          </a:xfrm>
        </p:spPr>
        <p:txBody>
          <a:bodyPr>
            <a:normAutofit/>
          </a:bodyPr>
          <a:lstStyle/>
          <a:p>
            <a:endParaRPr lang="en-IN" sz="2000"/>
          </a:p>
          <a:p>
            <a:endParaRPr lang="en-IN" sz="2000"/>
          </a:p>
          <a:p>
            <a:endParaRPr lang="en-IN" sz="2000"/>
          </a:p>
          <a:p>
            <a:endParaRPr lang="en-IN" sz="2000"/>
          </a:p>
          <a:p>
            <a:endParaRPr lang="en-IN" sz="2000"/>
          </a:p>
          <a:p>
            <a:pPr marL="0" indent="0">
              <a:buNone/>
            </a:pPr>
            <a:endParaRPr lang="en-IN" sz="2000"/>
          </a:p>
          <a:p>
            <a:r>
              <a:rPr lang="en-IN" sz="2000"/>
              <a:t>We have converted the data from daily to monthly using the above query.</a:t>
            </a:r>
          </a:p>
          <a:p>
            <a:endParaRPr lang="en-IN" sz="2000"/>
          </a:p>
          <a:p>
            <a:endParaRPr lang="en-IN" sz="2000"/>
          </a:p>
          <a:p>
            <a:endParaRPr lang="en-IN" sz="2000"/>
          </a:p>
        </p:txBody>
      </p:sp>
      <p:pic>
        <p:nvPicPr>
          <p:cNvPr id="5" name="Picture 4">
            <a:extLst>
              <a:ext uri="{FF2B5EF4-FFF2-40B4-BE49-F238E27FC236}">
                <a16:creationId xmlns:a16="http://schemas.microsoft.com/office/drawing/2014/main" id="{06C50B58-F8F9-5EF5-5ED8-A2A284B83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7640" y="1104900"/>
            <a:ext cx="6647660" cy="4524375"/>
          </a:xfrm>
          <a:prstGeom prst="rect">
            <a:avLst/>
          </a:prstGeom>
        </p:spPr>
      </p:pic>
    </p:spTree>
    <p:extLst>
      <p:ext uri="{BB962C8B-B14F-4D97-AF65-F5344CB8AC3E}">
        <p14:creationId xmlns:p14="http://schemas.microsoft.com/office/powerpoint/2010/main" val="618058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B010AB6-089A-D437-DFF9-4EFF4AC2C30B}"/>
              </a:ext>
            </a:extLst>
          </p:cNvPr>
          <p:cNvSpPr>
            <a:spLocks noGrp="1"/>
          </p:cNvSpPr>
          <p:nvPr>
            <p:ph type="title"/>
          </p:nvPr>
        </p:nvSpPr>
        <p:spPr>
          <a:xfrm>
            <a:off x="838201" y="643467"/>
            <a:ext cx="3888526" cy="1800526"/>
          </a:xfrm>
        </p:spPr>
        <p:txBody>
          <a:bodyPr>
            <a:normAutofit/>
          </a:bodyPr>
          <a:lstStyle/>
          <a:p>
            <a:r>
              <a:rPr lang="en-IN" b="1" dirty="0"/>
              <a:t>Analysis and Results</a:t>
            </a:r>
            <a:endParaRPr lang="en-IN"/>
          </a:p>
        </p:txBody>
      </p:sp>
      <p:sp>
        <p:nvSpPr>
          <p:cNvPr id="3" name="Content Placeholder 2">
            <a:extLst>
              <a:ext uri="{FF2B5EF4-FFF2-40B4-BE49-F238E27FC236}">
                <a16:creationId xmlns:a16="http://schemas.microsoft.com/office/drawing/2014/main" id="{98862C93-5C2D-2E65-3CBE-1CDD80247831}"/>
              </a:ext>
            </a:extLst>
          </p:cNvPr>
          <p:cNvSpPr>
            <a:spLocks noGrp="1"/>
          </p:cNvSpPr>
          <p:nvPr>
            <p:ph idx="1"/>
          </p:nvPr>
        </p:nvSpPr>
        <p:spPr>
          <a:xfrm>
            <a:off x="838201" y="2623381"/>
            <a:ext cx="3888528" cy="3553581"/>
          </a:xfrm>
        </p:spPr>
        <p:txBody>
          <a:bodyPr>
            <a:normAutofit/>
          </a:bodyPr>
          <a:lstStyle/>
          <a:p>
            <a:pPr marL="0" indent="0">
              <a:buNone/>
            </a:pPr>
            <a:endParaRPr lang="en-IN" sz="2000"/>
          </a:p>
          <a:p>
            <a:endParaRPr lang="en-IN" sz="2000"/>
          </a:p>
          <a:p>
            <a:endParaRPr lang="en-IN" sz="2000"/>
          </a:p>
          <a:p>
            <a:endParaRPr lang="en-IN" sz="2000"/>
          </a:p>
          <a:p>
            <a:r>
              <a:rPr lang="en-IN" sz="2000"/>
              <a:t>Here we have loaded the monthly dataset to newly created table with table name “temperaturedata”.</a:t>
            </a:r>
          </a:p>
        </p:txBody>
      </p:sp>
      <p:pic>
        <p:nvPicPr>
          <p:cNvPr id="5" name="Picture 4">
            <a:extLst>
              <a:ext uri="{FF2B5EF4-FFF2-40B4-BE49-F238E27FC236}">
                <a16:creationId xmlns:a16="http://schemas.microsoft.com/office/drawing/2014/main" id="{18A26519-78A0-9D8E-4FEE-3A1B79608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6225" y="2079982"/>
            <a:ext cx="7462308" cy="1721496"/>
          </a:xfrm>
          <a:prstGeom prst="rect">
            <a:avLst/>
          </a:prstGeom>
        </p:spPr>
      </p:pic>
    </p:spTree>
    <p:extLst>
      <p:ext uri="{BB962C8B-B14F-4D97-AF65-F5344CB8AC3E}">
        <p14:creationId xmlns:p14="http://schemas.microsoft.com/office/powerpoint/2010/main" val="97563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B010AB6-089A-D437-DFF9-4EFF4AC2C30B}"/>
              </a:ext>
            </a:extLst>
          </p:cNvPr>
          <p:cNvSpPr>
            <a:spLocks noGrp="1"/>
          </p:cNvSpPr>
          <p:nvPr>
            <p:ph type="title"/>
          </p:nvPr>
        </p:nvSpPr>
        <p:spPr>
          <a:xfrm>
            <a:off x="838201" y="643467"/>
            <a:ext cx="3888526" cy="1800526"/>
          </a:xfrm>
        </p:spPr>
        <p:txBody>
          <a:bodyPr>
            <a:normAutofit/>
          </a:bodyPr>
          <a:lstStyle/>
          <a:p>
            <a:r>
              <a:rPr lang="en-IN" b="1" dirty="0"/>
              <a:t>Analysis and Results</a:t>
            </a:r>
            <a:endParaRPr lang="en-IN"/>
          </a:p>
        </p:txBody>
      </p:sp>
      <p:sp>
        <p:nvSpPr>
          <p:cNvPr id="3" name="Content Placeholder 2">
            <a:extLst>
              <a:ext uri="{FF2B5EF4-FFF2-40B4-BE49-F238E27FC236}">
                <a16:creationId xmlns:a16="http://schemas.microsoft.com/office/drawing/2014/main" id="{98862C93-5C2D-2E65-3CBE-1CDD80247831}"/>
              </a:ext>
            </a:extLst>
          </p:cNvPr>
          <p:cNvSpPr>
            <a:spLocks noGrp="1"/>
          </p:cNvSpPr>
          <p:nvPr>
            <p:ph idx="1"/>
          </p:nvPr>
        </p:nvSpPr>
        <p:spPr>
          <a:xfrm>
            <a:off x="838201" y="2623381"/>
            <a:ext cx="3888528" cy="3553581"/>
          </a:xfrm>
        </p:spPr>
        <p:txBody>
          <a:bodyPr>
            <a:normAutofit/>
          </a:bodyPr>
          <a:lstStyle/>
          <a:p>
            <a:pPr marL="0" indent="0">
              <a:buNone/>
            </a:pPr>
            <a:endParaRPr lang="en-IN" sz="2000" dirty="0"/>
          </a:p>
          <a:p>
            <a:endParaRPr lang="en-IN" sz="2000" dirty="0"/>
          </a:p>
          <a:p>
            <a:endParaRPr lang="en-IN" sz="2000" dirty="0"/>
          </a:p>
          <a:p>
            <a:endParaRPr lang="en-IN" sz="2000" dirty="0"/>
          </a:p>
          <a:p>
            <a:pPr marL="0" indent="0">
              <a:buNone/>
            </a:pPr>
            <a:endParaRPr lang="en-IN" sz="2000" dirty="0"/>
          </a:p>
          <a:p>
            <a:r>
              <a:rPr lang="en-IN" sz="2000" dirty="0"/>
              <a:t>We have created a new table with annual and seasonal average of temperature data.</a:t>
            </a:r>
          </a:p>
        </p:txBody>
      </p:sp>
      <p:pic>
        <p:nvPicPr>
          <p:cNvPr id="6" name="Picture 5" descr="Text, letter&#10;&#10;Description automatically generated">
            <a:extLst>
              <a:ext uri="{FF2B5EF4-FFF2-40B4-BE49-F238E27FC236}">
                <a16:creationId xmlns:a16="http://schemas.microsoft.com/office/drawing/2014/main" id="{2753028E-E561-85F1-7359-4B14E4FC74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6180" y="1342189"/>
            <a:ext cx="7587255" cy="3032682"/>
          </a:xfrm>
          <a:prstGeom prst="rect">
            <a:avLst/>
          </a:prstGeom>
        </p:spPr>
      </p:pic>
    </p:spTree>
    <p:extLst>
      <p:ext uri="{BB962C8B-B14F-4D97-AF65-F5344CB8AC3E}">
        <p14:creationId xmlns:p14="http://schemas.microsoft.com/office/powerpoint/2010/main" val="1046960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B010AB6-089A-D437-DFF9-4EFF4AC2C30B}"/>
              </a:ext>
            </a:extLst>
          </p:cNvPr>
          <p:cNvSpPr>
            <a:spLocks noGrp="1"/>
          </p:cNvSpPr>
          <p:nvPr>
            <p:ph type="title"/>
          </p:nvPr>
        </p:nvSpPr>
        <p:spPr>
          <a:xfrm>
            <a:off x="838201" y="643467"/>
            <a:ext cx="3888526" cy="1800526"/>
          </a:xfrm>
        </p:spPr>
        <p:txBody>
          <a:bodyPr>
            <a:normAutofit/>
          </a:bodyPr>
          <a:lstStyle/>
          <a:p>
            <a:r>
              <a:rPr lang="en-IN" b="1" dirty="0"/>
              <a:t>Analysis and Results</a:t>
            </a:r>
            <a:endParaRPr lang="en-IN"/>
          </a:p>
        </p:txBody>
      </p:sp>
      <p:sp>
        <p:nvSpPr>
          <p:cNvPr id="3" name="Content Placeholder 2">
            <a:extLst>
              <a:ext uri="{FF2B5EF4-FFF2-40B4-BE49-F238E27FC236}">
                <a16:creationId xmlns:a16="http://schemas.microsoft.com/office/drawing/2014/main" id="{98862C93-5C2D-2E65-3CBE-1CDD80247831}"/>
              </a:ext>
            </a:extLst>
          </p:cNvPr>
          <p:cNvSpPr>
            <a:spLocks noGrp="1"/>
          </p:cNvSpPr>
          <p:nvPr>
            <p:ph idx="1"/>
          </p:nvPr>
        </p:nvSpPr>
        <p:spPr>
          <a:xfrm>
            <a:off x="838201" y="2623381"/>
            <a:ext cx="3888528" cy="3553581"/>
          </a:xfrm>
        </p:spPr>
        <p:txBody>
          <a:bodyPr>
            <a:normAutofit/>
          </a:bodyPr>
          <a:lstStyle/>
          <a:p>
            <a:pPr marL="0" indent="0">
              <a:buNone/>
            </a:pPr>
            <a:endParaRPr lang="en-IN" sz="2000" dirty="0"/>
          </a:p>
          <a:p>
            <a:endParaRPr lang="en-IN" sz="2000" dirty="0"/>
          </a:p>
          <a:p>
            <a:endParaRPr lang="en-IN" sz="2000" dirty="0"/>
          </a:p>
          <a:p>
            <a:endParaRPr lang="en-IN" sz="2000" dirty="0"/>
          </a:p>
          <a:p>
            <a:pPr marL="0" indent="0">
              <a:buNone/>
            </a:pPr>
            <a:endParaRPr lang="en-IN" sz="2000" dirty="0"/>
          </a:p>
          <a:p>
            <a:r>
              <a:rPr lang="en-IN" sz="2000" dirty="0"/>
              <a:t>We have joined monthly data table and the missing columns data table.</a:t>
            </a:r>
          </a:p>
        </p:txBody>
      </p:sp>
      <p:pic>
        <p:nvPicPr>
          <p:cNvPr id="6" name="Picture 5">
            <a:extLst>
              <a:ext uri="{FF2B5EF4-FFF2-40B4-BE49-F238E27FC236}">
                <a16:creationId xmlns:a16="http://schemas.microsoft.com/office/drawing/2014/main" id="{2753028E-E561-85F1-7359-4B14E4FC74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86180" y="1517471"/>
            <a:ext cx="7587255" cy="2682118"/>
          </a:xfrm>
          <a:prstGeom prst="rect">
            <a:avLst/>
          </a:prstGeom>
        </p:spPr>
      </p:pic>
    </p:spTree>
    <p:extLst>
      <p:ext uri="{BB962C8B-B14F-4D97-AF65-F5344CB8AC3E}">
        <p14:creationId xmlns:p14="http://schemas.microsoft.com/office/powerpoint/2010/main" val="2155212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 up of Barley in the wild">
            <a:extLst>
              <a:ext uri="{FF2B5EF4-FFF2-40B4-BE49-F238E27FC236}">
                <a16:creationId xmlns:a16="http://schemas.microsoft.com/office/drawing/2014/main" id="{A298D3BE-31E0-3650-B2A7-5CA4A6D1C81E}"/>
              </a:ext>
            </a:extLst>
          </p:cNvPr>
          <p:cNvPicPr>
            <a:picLocks noChangeAspect="1"/>
          </p:cNvPicPr>
          <p:nvPr/>
        </p:nvPicPr>
        <p:blipFill rotWithShape="1">
          <a:blip r:embed="rId2"/>
          <a:srcRect r="5882" b="-1"/>
          <a:stretch/>
        </p:blipFill>
        <p:spPr>
          <a:xfrm>
            <a:off x="2522356"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9BA96C-7292-12E6-93D0-47097AFA5746}"/>
              </a:ext>
            </a:extLst>
          </p:cNvPr>
          <p:cNvSpPr>
            <a:spLocks noGrp="1"/>
          </p:cNvSpPr>
          <p:nvPr>
            <p:ph type="title"/>
          </p:nvPr>
        </p:nvSpPr>
        <p:spPr>
          <a:xfrm>
            <a:off x="838200" y="365125"/>
            <a:ext cx="3822189" cy="1899912"/>
          </a:xfrm>
        </p:spPr>
        <p:txBody>
          <a:bodyPr>
            <a:normAutofit/>
          </a:bodyPr>
          <a:lstStyle/>
          <a:p>
            <a:r>
              <a:rPr lang="en-IN" sz="4000" b="1"/>
              <a:t>INTRODUCTION</a:t>
            </a:r>
          </a:p>
        </p:txBody>
      </p:sp>
      <p:sp>
        <p:nvSpPr>
          <p:cNvPr id="3" name="Content Placeholder 2">
            <a:extLst>
              <a:ext uri="{FF2B5EF4-FFF2-40B4-BE49-F238E27FC236}">
                <a16:creationId xmlns:a16="http://schemas.microsoft.com/office/drawing/2014/main" id="{5E71E778-499E-6C0E-BAFA-BF62F88F15E6}"/>
              </a:ext>
            </a:extLst>
          </p:cNvPr>
          <p:cNvSpPr>
            <a:spLocks noGrp="1"/>
          </p:cNvSpPr>
          <p:nvPr>
            <p:ph idx="1"/>
          </p:nvPr>
        </p:nvSpPr>
        <p:spPr>
          <a:xfrm>
            <a:off x="663388" y="1837765"/>
            <a:ext cx="3997001" cy="4339198"/>
          </a:xfrm>
        </p:spPr>
        <p:txBody>
          <a:bodyPr>
            <a:noAutofit/>
          </a:bodyPr>
          <a:lstStyle/>
          <a:p>
            <a:r>
              <a:rPr lang="en-IN" sz="1800" dirty="0">
                <a:latin typeface="Times New Roman" panose="02020603050405020304" pitchFamily="18" charset="0"/>
                <a:cs typeface="Times New Roman" panose="02020603050405020304" pitchFamily="18" charset="0"/>
              </a:rPr>
              <a:t>Agriculture is an important source of economic development. It is the backbone of the world’s economy and provides food, fibre and other essential resources to sustain life. Agriculture is still a well known occupation in many countries like India, USA, China, Brazil and etc.</a:t>
            </a:r>
          </a:p>
          <a:p>
            <a:r>
              <a:rPr lang="en-IN" sz="1800" dirty="0">
                <a:latin typeface="Times New Roman" panose="02020603050405020304" pitchFamily="18" charset="0"/>
                <a:cs typeface="Times New Roman" panose="02020603050405020304" pitchFamily="18" charset="0"/>
              </a:rPr>
              <a:t>The crop yield mainly depends on weather conditions i.e. Temperature and rainfall. Today youngsters are very much interested in farming system because the current status in Indian agriculture is very satisfactory and using latest technologies to make this agriculture more prestigious as the world’s economy is increasing year by year and the need of food is becoming more valuable .</a:t>
            </a:r>
          </a:p>
        </p:txBody>
      </p:sp>
    </p:spTree>
    <p:extLst>
      <p:ext uri="{BB962C8B-B14F-4D97-AF65-F5344CB8AC3E}">
        <p14:creationId xmlns:p14="http://schemas.microsoft.com/office/powerpoint/2010/main" val="3660681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BEC83-3E01-2DEE-C79A-210265D3B336}"/>
              </a:ext>
            </a:extLst>
          </p:cNvPr>
          <p:cNvSpPr>
            <a:spLocks noGrp="1"/>
          </p:cNvSpPr>
          <p:nvPr>
            <p:ph type="title"/>
          </p:nvPr>
        </p:nvSpPr>
        <p:spPr/>
        <p:txBody>
          <a:bodyPr/>
          <a:lstStyle/>
          <a:p>
            <a:pPr algn="ctr"/>
            <a:r>
              <a:rPr lang="en-IN" b="1" dirty="0"/>
              <a:t>Analysis and Results</a:t>
            </a:r>
            <a:endParaRPr lang="en-IN" dirty="0"/>
          </a:p>
        </p:txBody>
      </p:sp>
      <p:sp>
        <p:nvSpPr>
          <p:cNvPr id="3" name="Content Placeholder 2">
            <a:extLst>
              <a:ext uri="{FF2B5EF4-FFF2-40B4-BE49-F238E27FC236}">
                <a16:creationId xmlns:a16="http://schemas.microsoft.com/office/drawing/2014/main" id="{F59579E3-C72C-EE5F-F03A-65DE954D94BD}"/>
              </a:ext>
            </a:extLst>
          </p:cNvPr>
          <p:cNvSpPr>
            <a:spLocks noGrp="1"/>
          </p:cNvSpPr>
          <p:nvPr>
            <p:ph idx="1"/>
          </p:nvPr>
        </p:nvSpPr>
        <p:spPr/>
        <p:txBody>
          <a:bodyPr>
            <a:normAutofit lnSpcReduction="10000"/>
          </a:bodyPr>
          <a:lstStyle/>
          <a:p>
            <a:endParaRPr lang="en-IN" dirty="0"/>
          </a:p>
          <a:p>
            <a:endParaRPr lang="en-IN" dirty="0"/>
          </a:p>
          <a:p>
            <a:endParaRPr lang="en-IN" dirty="0"/>
          </a:p>
          <a:p>
            <a:endParaRPr lang="en-IN" dirty="0"/>
          </a:p>
          <a:p>
            <a:r>
              <a:rPr lang="en-IN" dirty="0"/>
              <a:t>We have created the table with table name </a:t>
            </a:r>
            <a:r>
              <a:rPr lang="en-IN" dirty="0" err="1"/>
              <a:t>processsedrainfalldata</a:t>
            </a:r>
            <a:r>
              <a:rPr lang="en-IN" dirty="0"/>
              <a:t> in hive.</a:t>
            </a:r>
          </a:p>
          <a:p>
            <a:r>
              <a:rPr lang="en-IN" dirty="0">
                <a:effectLst/>
                <a:latin typeface="Calibri" panose="020F0502020204030204" pitchFamily="34" charset="0"/>
                <a:ea typeface="Calibri" panose="020F0502020204030204" pitchFamily="34" charset="0"/>
                <a:cs typeface="Calibri" panose="020F0502020204030204" pitchFamily="34" charset="0"/>
              </a:rPr>
              <a:t>After successfully creating the tables I have given a path(load data local </a:t>
            </a:r>
            <a:r>
              <a:rPr lang="en-IN" dirty="0" err="1">
                <a:effectLst/>
                <a:latin typeface="Calibri" panose="020F0502020204030204" pitchFamily="34" charset="0"/>
                <a:ea typeface="Calibri" panose="020F0502020204030204" pitchFamily="34" charset="0"/>
                <a:cs typeface="Calibri" panose="020F0502020204030204" pitchFamily="34" charset="0"/>
              </a:rPr>
              <a:t>inpath</a:t>
            </a:r>
            <a:r>
              <a:rPr lang="en-IN" dirty="0">
                <a:effectLst/>
                <a:latin typeface="Calibri" panose="020F0502020204030204" pitchFamily="34" charset="0"/>
                <a:ea typeface="Calibri" panose="020F0502020204030204" pitchFamily="34" charset="0"/>
                <a:cs typeface="Calibri" panose="020F0502020204030204" pitchFamily="34" charset="0"/>
              </a:rPr>
              <a:t> ‘/home/</a:t>
            </a:r>
            <a:r>
              <a:rPr lang="en-IN" dirty="0" err="1">
                <a:effectLst/>
                <a:latin typeface="Calibri" panose="020F0502020204030204" pitchFamily="34" charset="0"/>
                <a:ea typeface="Calibri" panose="020F0502020204030204" pitchFamily="34" charset="0"/>
                <a:cs typeface="Calibri" panose="020F0502020204030204" pitchFamily="34" charset="0"/>
              </a:rPr>
              <a:t>cloudera</a:t>
            </a:r>
            <a:r>
              <a:rPr lang="en-IN" dirty="0">
                <a:effectLst/>
                <a:latin typeface="Calibri" panose="020F0502020204030204" pitchFamily="34" charset="0"/>
                <a:ea typeface="Calibri" panose="020F0502020204030204" pitchFamily="34" charset="0"/>
                <a:cs typeface="Calibri" panose="020F0502020204030204" pitchFamily="34" charset="0"/>
              </a:rPr>
              <a:t>/Download /rainfall_data.csv’ into table </a:t>
            </a:r>
            <a:r>
              <a:rPr lang="en-IN" dirty="0" err="1">
                <a:effectLst/>
                <a:latin typeface="Calibri" panose="020F0502020204030204" pitchFamily="34" charset="0"/>
                <a:ea typeface="Calibri" panose="020F0502020204030204" pitchFamily="34" charset="0"/>
                <a:cs typeface="Calibri" panose="020F0502020204030204" pitchFamily="34" charset="0"/>
              </a:rPr>
              <a:t>processedrainfalldata</a:t>
            </a:r>
            <a:r>
              <a:rPr lang="en-IN" dirty="0">
                <a:effectLst/>
                <a:latin typeface="Calibri" panose="020F0502020204030204" pitchFamily="34" charset="0"/>
                <a:ea typeface="Calibri" panose="020F0502020204030204" pitchFamily="34" charset="0"/>
                <a:cs typeface="Calibri" panose="020F0502020204030204" pitchFamily="34" charset="0"/>
              </a:rPr>
              <a:t>) to load the data to the given </a:t>
            </a:r>
            <a:r>
              <a:rPr lang="en-IN" dirty="0" err="1">
                <a:effectLst/>
                <a:latin typeface="Calibri" panose="020F0502020204030204" pitchFamily="34" charset="0"/>
                <a:ea typeface="Calibri" panose="020F0502020204030204" pitchFamily="34" charset="0"/>
                <a:cs typeface="Calibri" panose="020F0502020204030204" pitchFamily="34" charset="0"/>
              </a:rPr>
              <a:t>processedrainfalldata</a:t>
            </a:r>
            <a:r>
              <a:rPr lang="en-IN" dirty="0">
                <a:effectLst/>
                <a:latin typeface="Calibri" panose="020F0502020204030204" pitchFamily="34" charset="0"/>
                <a:ea typeface="Calibri" panose="020F0502020204030204" pitchFamily="34" charset="0"/>
                <a:cs typeface="Calibri" panose="020F0502020204030204" pitchFamily="34" charset="0"/>
              </a:rPr>
              <a:t> table.</a:t>
            </a:r>
          </a:p>
          <a:p>
            <a:endParaRPr lang="en-IN" dirty="0"/>
          </a:p>
        </p:txBody>
      </p:sp>
      <p:pic>
        <p:nvPicPr>
          <p:cNvPr id="5" name="Picture 4">
            <a:extLst>
              <a:ext uri="{FF2B5EF4-FFF2-40B4-BE49-F238E27FC236}">
                <a16:creationId xmlns:a16="http://schemas.microsoft.com/office/drawing/2014/main" id="{F6E923B9-5F8F-D9CC-025D-0B104A72E9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583" y="1690688"/>
            <a:ext cx="9441581" cy="1889910"/>
          </a:xfrm>
          <a:prstGeom prst="rect">
            <a:avLst/>
          </a:prstGeom>
        </p:spPr>
      </p:pic>
    </p:spTree>
    <p:extLst>
      <p:ext uri="{BB962C8B-B14F-4D97-AF65-F5344CB8AC3E}">
        <p14:creationId xmlns:p14="http://schemas.microsoft.com/office/powerpoint/2010/main" val="2353702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C985-A1D3-ABBC-7852-6A0EF102883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2136CB5-6D46-A9B2-926A-AA906A901A7B}"/>
              </a:ext>
            </a:extLst>
          </p:cNvPr>
          <p:cNvSpPr>
            <a:spLocks noGrp="1"/>
          </p:cNvSpPr>
          <p:nvPr>
            <p:ph idx="1"/>
          </p:nvPr>
        </p:nvSpPr>
        <p:spPr/>
        <p:txBody>
          <a:bodyPr/>
          <a:lstStyle/>
          <a:p>
            <a:endParaRPr lang="en-IN" dirty="0"/>
          </a:p>
          <a:p>
            <a:endParaRPr lang="en-IN" dirty="0"/>
          </a:p>
          <a:p>
            <a:endParaRPr lang="en-IN" dirty="0"/>
          </a:p>
          <a:p>
            <a:endParaRPr lang="en-IN" dirty="0"/>
          </a:p>
          <a:p>
            <a:pPr marL="0" indent="0">
              <a:buNone/>
            </a:pPr>
            <a:endParaRPr lang="en-IN" dirty="0"/>
          </a:p>
          <a:p>
            <a:r>
              <a:rPr lang="en-IN" dirty="0"/>
              <a:t>We have given a query to join the processed temperature and rainfall tables to get the combined data table.</a:t>
            </a:r>
          </a:p>
        </p:txBody>
      </p:sp>
      <p:pic>
        <p:nvPicPr>
          <p:cNvPr id="5" name="Picture 4">
            <a:extLst>
              <a:ext uri="{FF2B5EF4-FFF2-40B4-BE49-F238E27FC236}">
                <a16:creationId xmlns:a16="http://schemas.microsoft.com/office/drawing/2014/main" id="{8FC79525-6690-32ED-4041-A4F227C11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365125"/>
            <a:ext cx="10515599" cy="3609775"/>
          </a:xfrm>
          <a:prstGeom prst="rect">
            <a:avLst/>
          </a:prstGeom>
        </p:spPr>
      </p:pic>
    </p:spTree>
    <p:extLst>
      <p:ext uri="{BB962C8B-B14F-4D97-AF65-F5344CB8AC3E}">
        <p14:creationId xmlns:p14="http://schemas.microsoft.com/office/powerpoint/2010/main" val="2824127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9">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5CC290-40B4-B1D0-F919-8891EC774892}"/>
              </a:ext>
            </a:extLst>
          </p:cNvPr>
          <p:cNvSpPr>
            <a:spLocks noGrp="1"/>
          </p:cNvSpPr>
          <p:nvPr>
            <p:ph type="title"/>
          </p:nvPr>
        </p:nvSpPr>
        <p:spPr>
          <a:xfrm>
            <a:off x="2019300" y="538956"/>
            <a:ext cx="8985250" cy="1118394"/>
          </a:xfrm>
        </p:spPr>
        <p:txBody>
          <a:bodyPr anchor="t">
            <a:normAutofit/>
          </a:bodyPr>
          <a:lstStyle/>
          <a:p>
            <a:r>
              <a:rPr lang="en-IN" sz="4000"/>
              <a:t>Linear Regression Model</a:t>
            </a:r>
          </a:p>
        </p:txBody>
      </p:sp>
      <p:pic>
        <p:nvPicPr>
          <p:cNvPr id="13" name="Graphic 6" descr="Statistics">
            <a:extLst>
              <a:ext uri="{FF2B5EF4-FFF2-40B4-BE49-F238E27FC236}">
                <a16:creationId xmlns:a16="http://schemas.microsoft.com/office/drawing/2014/main" id="{02EE8386-8FEE-AEBD-9AD7-0C25063AA2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2BD92172-13D7-5099-188F-47AB1641D74C}"/>
              </a:ext>
            </a:extLst>
          </p:cNvPr>
          <p:cNvSpPr>
            <a:spLocks noGrp="1"/>
          </p:cNvSpPr>
          <p:nvPr>
            <p:ph idx="1"/>
          </p:nvPr>
        </p:nvSpPr>
        <p:spPr>
          <a:xfrm>
            <a:off x="1009650" y="1847849"/>
            <a:ext cx="9994900" cy="4254501"/>
          </a:xfrm>
        </p:spPr>
        <p:txBody>
          <a:bodyPr>
            <a:normAutofit/>
          </a:bodyPr>
          <a:lstStyle/>
          <a:p>
            <a:r>
              <a:rPr lang="en-US" sz="1700" dirty="0"/>
              <a:t>A machine learning algorithm built on supervised learning is linear regression. It completes a regression task. Regression creates a target prediction value based on independent variables. It is mainly used to determine how variables and forecasting relate to one another. Regression models vary depending on the number of independent variables they use as well as the type of relationship they take into account between the dependent and independent variables. The dependent variable in a regression has numerous names.  It may be referred to as an outcome variable, criterion variable, endogenous variable, or </a:t>
            </a:r>
            <a:r>
              <a:rPr lang="en-US" sz="1700" dirty="0" err="1"/>
              <a:t>regressand</a:t>
            </a:r>
            <a:r>
              <a:rPr lang="en-US" sz="1700" dirty="0"/>
              <a:t>.  The independent variables are also known as exogenous variables, predictor variables, or </a:t>
            </a:r>
            <a:r>
              <a:rPr lang="en-US" sz="1700" dirty="0" err="1"/>
              <a:t>regressors.To</a:t>
            </a:r>
            <a:r>
              <a:rPr lang="en-US" sz="1700" dirty="0"/>
              <a:t> comprehend and forecast the behavior of a specific variable, linear regression is used in a wide range of disciplines, including psychology, economics, and finance. For instance, in finance, linear regression may be used to comprehend the relationship between a company's stock price and its earnings or to forecast the value of a currency based on its historical </a:t>
            </a:r>
            <a:r>
              <a:rPr lang="en-US" sz="1700" dirty="0" err="1"/>
              <a:t>performance.Regression</a:t>
            </a:r>
            <a:r>
              <a:rPr lang="en-US" sz="1700" dirty="0"/>
              <a:t> is one of the most crucial supervised learning tanks. Regression uses a set of records with X and Y values to learn a function that can be used to predict Y from an unknown X. Regression requires us to find the value of Y, so we need a function that forecasts Y </a:t>
            </a:r>
            <a:r>
              <a:rPr lang="en-US" sz="1700" dirty="0" err="1"/>
              <a:t>givenIn</a:t>
            </a:r>
            <a:r>
              <a:rPr lang="en-US" sz="1700" dirty="0"/>
              <a:t> the case of regression, XY is </a:t>
            </a:r>
            <a:r>
              <a:rPr lang="en-US" sz="1700" dirty="0" err="1"/>
              <a:t>continuous.Here</a:t>
            </a:r>
            <a:r>
              <a:rPr lang="en-US" sz="1700" dirty="0"/>
              <a:t>, the terms "predictor variable" and "criterion variable" are used interchangeably. Regression can be done with a wide variety of functions or modules. The most basic kind of function is a linear one. In this case, X could be a single feature or several features combined to represent the issue.</a:t>
            </a:r>
            <a:endParaRPr lang="en-IN" sz="1700" dirty="0"/>
          </a:p>
        </p:txBody>
      </p:sp>
    </p:spTree>
    <p:extLst>
      <p:ext uri="{BB962C8B-B14F-4D97-AF65-F5344CB8AC3E}">
        <p14:creationId xmlns:p14="http://schemas.microsoft.com/office/powerpoint/2010/main" val="2751791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ECE102-2D5E-28EE-A746-1F1CBDE55B17}"/>
              </a:ext>
            </a:extLst>
          </p:cNvPr>
          <p:cNvPicPr>
            <a:picLocks noChangeAspect="1"/>
          </p:cNvPicPr>
          <p:nvPr/>
        </p:nvPicPr>
        <p:blipFill>
          <a:blip r:embed="rId2"/>
          <a:stretch>
            <a:fillRect/>
          </a:stretch>
        </p:blipFill>
        <p:spPr>
          <a:xfrm>
            <a:off x="571500" y="357716"/>
            <a:ext cx="7779355" cy="6185959"/>
          </a:xfrm>
          <a:prstGeom prst="rect">
            <a:avLst/>
          </a:prstGeom>
        </p:spPr>
      </p:pic>
    </p:spTree>
    <p:extLst>
      <p:ext uri="{BB962C8B-B14F-4D97-AF65-F5344CB8AC3E}">
        <p14:creationId xmlns:p14="http://schemas.microsoft.com/office/powerpoint/2010/main" val="1862168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 name="Freeform: Shape 9">
            <a:extLst>
              <a:ext uri="{FF2B5EF4-FFF2-40B4-BE49-F238E27FC236}">
                <a16:creationId xmlns:a16="http://schemas.microsoft.com/office/drawing/2014/main" id="{2F0E00C3-4613-415F-BE3A-78FBAD906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495175" cy="6858000"/>
          </a:xfrm>
          <a:custGeom>
            <a:avLst/>
            <a:gdLst>
              <a:gd name="connsiteX0" fmla="*/ 0 w 10495175"/>
              <a:gd name="connsiteY0" fmla="*/ 0 h 6858000"/>
              <a:gd name="connsiteX1" fmla="*/ 5289224 w 10495175"/>
              <a:gd name="connsiteY1" fmla="*/ 0 h 6858000"/>
              <a:gd name="connsiteX2" fmla="*/ 6736007 w 10495175"/>
              <a:gd name="connsiteY2" fmla="*/ 0 h 6858000"/>
              <a:gd name="connsiteX3" fmla="*/ 6998753 w 10495175"/>
              <a:gd name="connsiteY3" fmla="*/ 0 h 6858000"/>
              <a:gd name="connsiteX4" fmla="*/ 7778919 w 10495175"/>
              <a:gd name="connsiteY4" fmla="*/ 0 h 6858000"/>
              <a:gd name="connsiteX5" fmla="*/ 8872152 w 10495175"/>
              <a:gd name="connsiteY5" fmla="*/ 0 h 6858000"/>
              <a:gd name="connsiteX6" fmla="*/ 8894276 w 10495175"/>
              <a:gd name="connsiteY6" fmla="*/ 14997 h 6858000"/>
              <a:gd name="connsiteX7" fmla="*/ 10495175 w 10495175"/>
              <a:gd name="connsiteY7" fmla="*/ 3621656 h 6858000"/>
              <a:gd name="connsiteX8" fmla="*/ 8620825 w 10495175"/>
              <a:gd name="connsiteY8" fmla="*/ 6374814 h 6858000"/>
              <a:gd name="connsiteX9" fmla="*/ 8104177 w 10495175"/>
              <a:gd name="connsiteY9" fmla="*/ 6780599 h 6858000"/>
              <a:gd name="connsiteX10" fmla="*/ 7992421 w 10495175"/>
              <a:gd name="connsiteY10" fmla="*/ 6858000 h 6858000"/>
              <a:gd name="connsiteX11" fmla="*/ 7778919 w 10495175"/>
              <a:gd name="connsiteY11" fmla="*/ 6858000 h 6858000"/>
              <a:gd name="connsiteX12" fmla="*/ 6998753 w 10495175"/>
              <a:gd name="connsiteY12" fmla="*/ 6858000 h 6858000"/>
              <a:gd name="connsiteX13" fmla="*/ 6736007 w 10495175"/>
              <a:gd name="connsiteY13" fmla="*/ 6858000 h 6858000"/>
              <a:gd name="connsiteX14" fmla="*/ 5289224 w 10495175"/>
              <a:gd name="connsiteY14" fmla="*/ 6858000 h 6858000"/>
              <a:gd name="connsiteX15" fmla="*/ 0 w 10495175"/>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95175" h="6858000">
                <a:moveTo>
                  <a:pt x="0" y="0"/>
                </a:moveTo>
                <a:lnTo>
                  <a:pt x="5289224" y="0"/>
                </a:lnTo>
                <a:lnTo>
                  <a:pt x="6736007" y="0"/>
                </a:lnTo>
                <a:lnTo>
                  <a:pt x="6998753" y="0"/>
                </a:lnTo>
                <a:lnTo>
                  <a:pt x="7778919" y="0"/>
                </a:lnTo>
                <a:lnTo>
                  <a:pt x="8872152" y="0"/>
                </a:lnTo>
                <a:lnTo>
                  <a:pt x="8894276" y="14997"/>
                </a:lnTo>
                <a:cubicBezTo>
                  <a:pt x="9921439" y="754641"/>
                  <a:pt x="10495175" y="2093192"/>
                  <a:pt x="10495175" y="3621656"/>
                </a:cubicBezTo>
                <a:cubicBezTo>
                  <a:pt x="10495175" y="4969131"/>
                  <a:pt x="9566450" y="5602839"/>
                  <a:pt x="8620825" y="6374814"/>
                </a:cubicBezTo>
                <a:cubicBezTo>
                  <a:pt x="8448622" y="6515397"/>
                  <a:pt x="8277995" y="6653108"/>
                  <a:pt x="8104177" y="6780599"/>
                </a:cubicBezTo>
                <a:lnTo>
                  <a:pt x="7992421" y="6858000"/>
                </a:lnTo>
                <a:lnTo>
                  <a:pt x="7778919" y="6858000"/>
                </a:lnTo>
                <a:lnTo>
                  <a:pt x="6998753" y="6858000"/>
                </a:lnTo>
                <a:lnTo>
                  <a:pt x="6736007" y="6858000"/>
                </a:lnTo>
                <a:lnTo>
                  <a:pt x="528922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1">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9802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3">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5964"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 name="Picture 2">
            <a:extLst>
              <a:ext uri="{FF2B5EF4-FFF2-40B4-BE49-F238E27FC236}">
                <a16:creationId xmlns:a16="http://schemas.microsoft.com/office/drawing/2014/main" id="{278C8B3E-9D02-D307-4458-6925D65BF1D0}"/>
              </a:ext>
            </a:extLst>
          </p:cNvPr>
          <p:cNvPicPr>
            <a:picLocks noChangeAspect="1"/>
          </p:cNvPicPr>
          <p:nvPr/>
        </p:nvPicPr>
        <p:blipFill>
          <a:blip r:embed="rId2"/>
          <a:stretch>
            <a:fillRect/>
          </a:stretch>
        </p:blipFill>
        <p:spPr>
          <a:xfrm>
            <a:off x="1380242" y="916673"/>
            <a:ext cx="8211433" cy="5531751"/>
          </a:xfrm>
          <a:prstGeom prst="rect">
            <a:avLst/>
          </a:prstGeom>
        </p:spPr>
      </p:pic>
      <p:sp>
        <p:nvSpPr>
          <p:cNvPr id="4" name="TextBox 3">
            <a:extLst>
              <a:ext uri="{FF2B5EF4-FFF2-40B4-BE49-F238E27FC236}">
                <a16:creationId xmlns:a16="http://schemas.microsoft.com/office/drawing/2014/main" id="{55FDEFD5-B39B-590A-B5A6-35EF35F4F256}"/>
              </a:ext>
            </a:extLst>
          </p:cNvPr>
          <p:cNvSpPr txBox="1"/>
          <p:nvPr/>
        </p:nvSpPr>
        <p:spPr>
          <a:xfrm>
            <a:off x="1009650" y="314325"/>
            <a:ext cx="4048125" cy="461665"/>
          </a:xfrm>
          <a:prstGeom prst="rect">
            <a:avLst/>
          </a:prstGeom>
          <a:noFill/>
        </p:spPr>
        <p:txBody>
          <a:bodyPr wrap="square" rtlCol="0">
            <a:spAutoFit/>
          </a:bodyPr>
          <a:lstStyle/>
          <a:p>
            <a:r>
              <a:rPr lang="en-IN" sz="2400" b="1" dirty="0"/>
              <a:t>RESULTS &amp; ANALYSIS</a:t>
            </a:r>
          </a:p>
        </p:txBody>
      </p:sp>
    </p:spTree>
    <p:extLst>
      <p:ext uri="{BB962C8B-B14F-4D97-AF65-F5344CB8AC3E}">
        <p14:creationId xmlns:p14="http://schemas.microsoft.com/office/powerpoint/2010/main" val="3514303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2" name="Freeform: Shape 1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194D386-2F51-690D-F4F7-4D0D416A8DC8}"/>
              </a:ext>
            </a:extLst>
          </p:cNvPr>
          <p:cNvSpPr txBox="1"/>
          <p:nvPr/>
        </p:nvSpPr>
        <p:spPr>
          <a:xfrm>
            <a:off x="643467" y="2682137"/>
            <a:ext cx="10905066" cy="2373673"/>
          </a:xfrm>
          <a:prstGeom prst="rect">
            <a:avLst/>
          </a:prstGeom>
          <a:noFill/>
        </p:spPr>
        <p:txBody>
          <a:bodyPr wrap="square">
            <a:spAutoFit/>
          </a:bodyPr>
          <a:lstStyle/>
          <a:p>
            <a:pPr defTabSz="1060704">
              <a:spcAft>
                <a:spcPts val="600"/>
              </a:spcAft>
            </a:pPr>
            <a:r>
              <a:rPr lang="en-IN" sz="2088" kern="1200">
                <a:solidFill>
                  <a:schemeClr val="tx1"/>
                </a:solidFill>
                <a:latin typeface="+mn-lt"/>
                <a:ea typeface="+mn-ea"/>
                <a:cs typeface="+mn-cs"/>
              </a:rPr>
              <a:t>Decision trees are a well-liked machine learning algorithm that can be applied to both classification and regression tasks. Those new to machine learning are the best option because they are simple to comprehend, interpret, and apply. All facets of the decision tree algorithm, including its working principles, various decision tree types, the method for creating decision trees, and methods for evaluating and optimizing them, will be covered in this thorough guide. You will fully comprehend decision trees by the time this article is over, along with how to apply them to solve problems in the real world.</a:t>
            </a:r>
            <a:endParaRPr lang="en-IN"/>
          </a:p>
        </p:txBody>
      </p:sp>
      <p:sp>
        <p:nvSpPr>
          <p:cNvPr id="4" name="TextBox 3">
            <a:extLst>
              <a:ext uri="{FF2B5EF4-FFF2-40B4-BE49-F238E27FC236}">
                <a16:creationId xmlns:a16="http://schemas.microsoft.com/office/drawing/2014/main" id="{A7D986C9-CDEB-E0C3-E81F-9991C4981AE9}"/>
              </a:ext>
            </a:extLst>
          </p:cNvPr>
          <p:cNvSpPr txBox="1"/>
          <p:nvPr/>
        </p:nvSpPr>
        <p:spPr>
          <a:xfrm>
            <a:off x="737748" y="1802188"/>
            <a:ext cx="3697876" cy="539471"/>
          </a:xfrm>
          <a:prstGeom prst="rect">
            <a:avLst/>
          </a:prstGeom>
          <a:noFill/>
        </p:spPr>
        <p:txBody>
          <a:bodyPr wrap="square" rtlCol="0">
            <a:spAutoFit/>
          </a:bodyPr>
          <a:lstStyle/>
          <a:p>
            <a:pPr defTabSz="1060704">
              <a:spcAft>
                <a:spcPts val="600"/>
              </a:spcAft>
            </a:pPr>
            <a:r>
              <a:rPr lang="en-IN" sz="2784" b="1" kern="1200">
                <a:solidFill>
                  <a:schemeClr val="tx1"/>
                </a:solidFill>
                <a:latin typeface="+mn-lt"/>
                <a:ea typeface="+mn-ea"/>
                <a:cs typeface="+mn-cs"/>
              </a:rPr>
              <a:t>Decision Tree</a:t>
            </a:r>
            <a:endParaRPr lang="en-IN" sz="2400" b="1"/>
          </a:p>
        </p:txBody>
      </p:sp>
    </p:spTree>
    <p:extLst>
      <p:ext uri="{BB962C8B-B14F-4D97-AF65-F5344CB8AC3E}">
        <p14:creationId xmlns:p14="http://schemas.microsoft.com/office/powerpoint/2010/main" val="2606495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97CF59-21F8-0D34-94D8-4C8C0F2AEC2A}"/>
              </a:ext>
            </a:extLst>
          </p:cNvPr>
          <p:cNvPicPr>
            <a:picLocks noChangeAspect="1"/>
          </p:cNvPicPr>
          <p:nvPr/>
        </p:nvPicPr>
        <p:blipFill>
          <a:blip r:embed="rId2"/>
          <a:stretch>
            <a:fillRect/>
          </a:stretch>
        </p:blipFill>
        <p:spPr>
          <a:xfrm>
            <a:off x="333376" y="176952"/>
            <a:ext cx="8849078" cy="6136463"/>
          </a:xfrm>
          <a:prstGeom prst="rect">
            <a:avLst/>
          </a:prstGeom>
        </p:spPr>
      </p:pic>
    </p:spTree>
    <p:extLst>
      <p:ext uri="{BB962C8B-B14F-4D97-AF65-F5344CB8AC3E}">
        <p14:creationId xmlns:p14="http://schemas.microsoft.com/office/powerpoint/2010/main" val="3476722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683920-FE04-429E-6E2C-A8CDF60FB403}"/>
              </a:ext>
            </a:extLst>
          </p:cNvPr>
          <p:cNvSpPr txBox="1"/>
          <p:nvPr/>
        </p:nvSpPr>
        <p:spPr>
          <a:xfrm>
            <a:off x="723901" y="509587"/>
            <a:ext cx="7649239" cy="74295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b="1" kern="1200">
                <a:solidFill>
                  <a:schemeClr val="tx1"/>
                </a:solidFill>
                <a:latin typeface="+mj-lt"/>
                <a:ea typeface="+mj-ea"/>
                <a:cs typeface="+mj-cs"/>
              </a:rPr>
              <a:t>Evaluating the Accuracy of Decision Tree models</a:t>
            </a:r>
          </a:p>
        </p:txBody>
      </p:sp>
      <p:pic>
        <p:nvPicPr>
          <p:cNvPr id="3" name="Picture 2">
            <a:extLst>
              <a:ext uri="{FF2B5EF4-FFF2-40B4-BE49-F238E27FC236}">
                <a16:creationId xmlns:a16="http://schemas.microsoft.com/office/drawing/2014/main" id="{FE021DC1-7075-8B5D-0477-423A6DFF57D9}"/>
              </a:ext>
            </a:extLst>
          </p:cNvPr>
          <p:cNvPicPr>
            <a:picLocks noChangeAspect="1"/>
          </p:cNvPicPr>
          <p:nvPr/>
        </p:nvPicPr>
        <p:blipFill>
          <a:blip r:embed="rId2"/>
          <a:stretch>
            <a:fillRect/>
          </a:stretch>
        </p:blipFill>
        <p:spPr>
          <a:xfrm>
            <a:off x="993600" y="2072640"/>
            <a:ext cx="10192925" cy="4128135"/>
          </a:xfrm>
          <a:prstGeom prst="rect">
            <a:avLst/>
          </a:prstGeom>
        </p:spPr>
      </p:pic>
    </p:spTree>
    <p:extLst>
      <p:ext uri="{BB962C8B-B14F-4D97-AF65-F5344CB8AC3E}">
        <p14:creationId xmlns:p14="http://schemas.microsoft.com/office/powerpoint/2010/main" val="3569149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00E041-42C5-6DAF-76A7-F0D9C16EDBE1}"/>
              </a:ext>
            </a:extLst>
          </p:cNvPr>
          <p:cNvPicPr>
            <a:picLocks noChangeAspect="1"/>
          </p:cNvPicPr>
          <p:nvPr/>
        </p:nvPicPr>
        <p:blipFill>
          <a:blip r:embed="rId2"/>
          <a:stretch>
            <a:fillRect/>
          </a:stretch>
        </p:blipFill>
        <p:spPr>
          <a:xfrm>
            <a:off x="1009651" y="1416310"/>
            <a:ext cx="8222286" cy="4935144"/>
          </a:xfrm>
          <a:prstGeom prst="rect">
            <a:avLst/>
          </a:prstGeom>
        </p:spPr>
      </p:pic>
      <p:sp>
        <p:nvSpPr>
          <p:cNvPr id="4" name="TextBox 3">
            <a:extLst>
              <a:ext uri="{FF2B5EF4-FFF2-40B4-BE49-F238E27FC236}">
                <a16:creationId xmlns:a16="http://schemas.microsoft.com/office/drawing/2014/main" id="{BA1DBE84-F99C-0222-2B1E-AED3FD5B4D27}"/>
              </a:ext>
            </a:extLst>
          </p:cNvPr>
          <p:cNvSpPr txBox="1"/>
          <p:nvPr/>
        </p:nvSpPr>
        <p:spPr>
          <a:xfrm>
            <a:off x="666750" y="523875"/>
            <a:ext cx="6477000" cy="461665"/>
          </a:xfrm>
          <a:prstGeom prst="rect">
            <a:avLst/>
          </a:prstGeom>
          <a:noFill/>
        </p:spPr>
        <p:txBody>
          <a:bodyPr wrap="square" rtlCol="0">
            <a:spAutoFit/>
          </a:bodyPr>
          <a:lstStyle/>
          <a:p>
            <a:r>
              <a:rPr lang="en-IN" sz="2400" b="1" dirty="0"/>
              <a:t>Displaying the Rise Value for Each RF Model</a:t>
            </a:r>
          </a:p>
        </p:txBody>
      </p:sp>
    </p:spTree>
    <p:extLst>
      <p:ext uri="{BB962C8B-B14F-4D97-AF65-F5344CB8AC3E}">
        <p14:creationId xmlns:p14="http://schemas.microsoft.com/office/powerpoint/2010/main" val="3235136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B99272-162F-E185-DB9F-39B373CD33C4}"/>
              </a:ext>
            </a:extLst>
          </p:cNvPr>
          <p:cNvSpPr>
            <a:spLocks noGrp="1"/>
          </p:cNvSpPr>
          <p:nvPr>
            <p:ph type="title"/>
          </p:nvPr>
        </p:nvSpPr>
        <p:spPr>
          <a:xfrm>
            <a:off x="836679" y="723898"/>
            <a:ext cx="6002110" cy="1495425"/>
          </a:xfrm>
        </p:spPr>
        <p:txBody>
          <a:bodyPr>
            <a:normAutofit/>
          </a:bodyPr>
          <a:lstStyle/>
          <a:p>
            <a:r>
              <a:rPr lang="en-US" sz="4000" dirty="0"/>
              <a:t>Mean Squared Error (MSE)</a:t>
            </a:r>
            <a:endParaRPr lang="en-IN" sz="4000" dirty="0"/>
          </a:p>
        </p:txBody>
      </p:sp>
      <p:sp>
        <p:nvSpPr>
          <p:cNvPr id="3" name="Content Placeholder 2">
            <a:extLst>
              <a:ext uri="{FF2B5EF4-FFF2-40B4-BE49-F238E27FC236}">
                <a16:creationId xmlns:a16="http://schemas.microsoft.com/office/drawing/2014/main" id="{F46B98D3-F5DE-2BA7-472A-B3AE58C5E8C2}"/>
              </a:ext>
            </a:extLst>
          </p:cNvPr>
          <p:cNvSpPr>
            <a:spLocks noGrp="1"/>
          </p:cNvSpPr>
          <p:nvPr>
            <p:ph idx="1"/>
          </p:nvPr>
        </p:nvSpPr>
        <p:spPr>
          <a:xfrm>
            <a:off x="836680" y="2405067"/>
            <a:ext cx="6002110" cy="3729034"/>
          </a:xfrm>
        </p:spPr>
        <p:txBody>
          <a:bodyPr>
            <a:normAutofit/>
          </a:bodyPr>
          <a:lstStyle/>
          <a:p>
            <a:r>
              <a:rPr lang="en-US" sz="2000"/>
              <a:t>Mean Squared Error (MSE)The most popular and straightforward metric, MSE, has a small amount of mean absolute error variation. Finding the squared difference between the actual and predicted value is what is meant by mean squared error. Therefore, above we are determining the absolute difference, and here we are determining the squared difference. What the MSE actually stands for? It displays the squared difference between actual and anticipated values. In order to prevent the cancellation of negative terms, we square; this serves MSE well.</a:t>
            </a:r>
          </a:p>
          <a:p>
            <a:endParaRPr lang="en-IN" sz="2000"/>
          </a:p>
        </p:txBody>
      </p:sp>
      <p:pic>
        <p:nvPicPr>
          <p:cNvPr id="35" name="Picture 34" descr="Question mark on green pastel background">
            <a:extLst>
              <a:ext uri="{FF2B5EF4-FFF2-40B4-BE49-F238E27FC236}">
                <a16:creationId xmlns:a16="http://schemas.microsoft.com/office/drawing/2014/main" id="{73752093-090F-0C3F-029B-D0ACC4FAEEFF}"/>
              </a:ext>
            </a:extLst>
          </p:cNvPr>
          <p:cNvPicPr>
            <a:picLocks noChangeAspect="1"/>
          </p:cNvPicPr>
          <p:nvPr/>
        </p:nvPicPr>
        <p:blipFill rotWithShape="1">
          <a:blip r:embed="rId2"/>
          <a:srcRect l="42606" r="2795"/>
          <a:stretch/>
        </p:blipFill>
        <p:spPr>
          <a:xfrm>
            <a:off x="7199440" y="10"/>
            <a:ext cx="4992560" cy="6857990"/>
          </a:xfrm>
          <a:prstGeom prst="rect">
            <a:avLst/>
          </a:prstGeom>
          <a:effectLst/>
        </p:spPr>
      </p:pic>
      <p:sp>
        <p:nvSpPr>
          <p:cNvPr id="4" name="AutoShape 2">
            <a:extLst>
              <a:ext uri="{FF2B5EF4-FFF2-40B4-BE49-F238E27FC236}">
                <a16:creationId xmlns:a16="http://schemas.microsoft.com/office/drawing/2014/main" id="{B6338401-62AC-3D23-4BAA-E5BC49ECAA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306389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60B2E-6977-5602-2565-60098B86B124}"/>
              </a:ext>
            </a:extLst>
          </p:cNvPr>
          <p:cNvSpPr>
            <a:spLocks noGrp="1"/>
          </p:cNvSpPr>
          <p:nvPr>
            <p:ph type="title"/>
          </p:nvPr>
        </p:nvSpPr>
        <p:spPr/>
        <p:txBody>
          <a:bodyPr/>
          <a:lstStyle/>
          <a:p>
            <a:pPr algn="ctr"/>
            <a:endParaRPr lang="en-IN" dirty="0"/>
          </a:p>
        </p:txBody>
      </p:sp>
      <p:sp>
        <p:nvSpPr>
          <p:cNvPr id="3" name="Content Placeholder 2">
            <a:extLst>
              <a:ext uri="{FF2B5EF4-FFF2-40B4-BE49-F238E27FC236}">
                <a16:creationId xmlns:a16="http://schemas.microsoft.com/office/drawing/2014/main" id="{3824C771-87DC-B5EA-06C0-1819857AA829}"/>
              </a:ext>
            </a:extLst>
          </p:cNvPr>
          <p:cNvSpPr>
            <a:spLocks noGrp="1"/>
          </p:cNvSpPr>
          <p:nvPr>
            <p:ph idx="1"/>
          </p:nvPr>
        </p:nvSpPr>
        <p:spPr/>
        <p:txBody>
          <a:bodyPr/>
          <a:lstStyle/>
          <a:p>
            <a:r>
              <a:rPr lang="en-IN" sz="2800" dirty="0"/>
              <a:t>In this project we gather and analyse various types of data related to agriculture such as temperature, rainfall data in selected regions. The aim of this datasets is to provide farmers with valuable insights that can help them improve the yield and quality of their crops.</a:t>
            </a:r>
          </a:p>
          <a:p>
            <a:r>
              <a:rPr lang="en-IN" sz="2800" dirty="0"/>
              <a:t>By collection temperature and rainfall datasets, for example farmers can determine the best time to cultivate agriculture so that the farmers can get a good profit income.</a:t>
            </a:r>
            <a:r>
              <a:rPr lang="en-IN" dirty="0"/>
              <a:t>			</a:t>
            </a:r>
          </a:p>
        </p:txBody>
      </p:sp>
    </p:spTree>
    <p:extLst>
      <p:ext uri="{BB962C8B-B14F-4D97-AF65-F5344CB8AC3E}">
        <p14:creationId xmlns:p14="http://schemas.microsoft.com/office/powerpoint/2010/main" val="1983554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Zigzag indicator line">
            <a:extLst>
              <a:ext uri="{FF2B5EF4-FFF2-40B4-BE49-F238E27FC236}">
                <a16:creationId xmlns:a16="http://schemas.microsoft.com/office/drawing/2014/main" id="{9D6F6BAC-AF05-F8BC-1F69-2FD368EA608C}"/>
              </a:ext>
            </a:extLst>
          </p:cNvPr>
          <p:cNvPicPr>
            <a:picLocks noChangeAspect="1"/>
          </p:cNvPicPr>
          <p:nvPr/>
        </p:nvPicPr>
        <p:blipFill rotWithShape="1">
          <a:blip r:embed="rId2"/>
          <a:srcRect r="9091" b="23391"/>
          <a:stretch/>
        </p:blipFill>
        <p:spPr>
          <a:xfrm>
            <a:off x="20" y="10"/>
            <a:ext cx="12191980" cy="6857990"/>
          </a:xfrm>
          <a:prstGeom prst="rect">
            <a:avLst/>
          </a:prstGeom>
        </p:spPr>
      </p:pic>
      <p:sp>
        <p:nvSpPr>
          <p:cNvPr id="20" name="Rectangle 13">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881F0D6-7653-B196-8692-0DC731A1F5CC}"/>
              </a:ext>
            </a:extLst>
          </p:cNvPr>
          <p:cNvSpPr>
            <a:spLocks noGrp="1"/>
          </p:cNvSpPr>
          <p:nvPr>
            <p:ph type="title"/>
          </p:nvPr>
        </p:nvSpPr>
        <p:spPr>
          <a:xfrm>
            <a:off x="838200" y="365125"/>
            <a:ext cx="10515600" cy="1325563"/>
          </a:xfrm>
        </p:spPr>
        <p:txBody>
          <a:bodyPr>
            <a:normAutofit/>
          </a:bodyPr>
          <a:lstStyle/>
          <a:p>
            <a:r>
              <a:rPr lang="en-IN" dirty="0"/>
              <a:t>BENEFITS AND DRAWBACK’S</a:t>
            </a:r>
          </a:p>
        </p:txBody>
      </p:sp>
      <p:sp>
        <p:nvSpPr>
          <p:cNvPr id="3" name="Content Placeholder 2">
            <a:extLst>
              <a:ext uri="{FF2B5EF4-FFF2-40B4-BE49-F238E27FC236}">
                <a16:creationId xmlns:a16="http://schemas.microsoft.com/office/drawing/2014/main" id="{E5C99C55-F9F5-6C70-52C5-16E3848FD015}"/>
              </a:ext>
            </a:extLst>
          </p:cNvPr>
          <p:cNvSpPr>
            <a:spLocks noGrp="1"/>
          </p:cNvSpPr>
          <p:nvPr>
            <p:ph idx="1"/>
          </p:nvPr>
        </p:nvSpPr>
        <p:spPr>
          <a:xfrm>
            <a:off x="838200" y="1825625"/>
            <a:ext cx="10515600" cy="4351338"/>
          </a:xfrm>
        </p:spPr>
        <p:txBody>
          <a:bodyPr>
            <a:normAutofit/>
          </a:bodyPr>
          <a:lstStyle/>
          <a:p>
            <a:r>
              <a:rPr lang="en-US"/>
              <a:t>MSE benefitsBecause MSE's graph is differentiable, using it as a loss function is simple.MSE's drawbacksA squared unit of output is the value you obtain after performing the MSE calculation. For instance, if the output variable is in meters (m), the output we obtain from the MSE calculation is in meters squared.If the dataset contains outliers, the MSE calculation is larger because the outliers are penalized the most. In conclusion, it is not robust to outliers, which was a benefit in MAE.originating from sklearn.metrics import mean_squared_error print("MSE",mean_squared_error(y_test,y_pred))</a:t>
            </a:r>
            <a:endParaRPr lang="en-IN" dirty="0"/>
          </a:p>
        </p:txBody>
      </p:sp>
    </p:spTree>
    <p:extLst>
      <p:ext uri="{BB962C8B-B14F-4D97-AF65-F5344CB8AC3E}">
        <p14:creationId xmlns:p14="http://schemas.microsoft.com/office/powerpoint/2010/main" val="670062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551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EE9AC43-4BC1-A5D2-9C9E-B90EDA71FA1F}"/>
              </a:ext>
            </a:extLst>
          </p:cNvPr>
          <p:cNvSpPr>
            <a:spLocks noGrp="1"/>
          </p:cNvSpPr>
          <p:nvPr>
            <p:ph type="title"/>
          </p:nvPr>
        </p:nvSpPr>
        <p:spPr>
          <a:xfrm>
            <a:off x="5991225" y="279400"/>
            <a:ext cx="5362576" cy="1892300"/>
          </a:xfrm>
        </p:spPr>
        <p:txBody>
          <a:bodyPr vert="horz" lIns="91440" tIns="45720" rIns="91440" bIns="45720" rtlCol="0" anchor="ctr">
            <a:normAutofit/>
          </a:bodyPr>
          <a:lstStyle/>
          <a:p>
            <a:r>
              <a:rPr lang="en-US" b="1" kern="1200">
                <a:solidFill>
                  <a:schemeClr val="tx1"/>
                </a:solidFill>
                <a:latin typeface="+mj-lt"/>
                <a:ea typeface="+mj-ea"/>
                <a:cs typeface="+mj-cs"/>
              </a:rPr>
              <a:t>Methodology</a:t>
            </a:r>
          </a:p>
        </p:txBody>
      </p:sp>
      <p:sp>
        <p:nvSpPr>
          <p:cNvPr id="3" name="Rectangle 2">
            <a:extLst>
              <a:ext uri="{FF2B5EF4-FFF2-40B4-BE49-F238E27FC236}">
                <a16:creationId xmlns:a16="http://schemas.microsoft.com/office/drawing/2014/main" id="{91CE237D-0F89-55AE-7F73-039081B06FF0}"/>
              </a:ext>
            </a:extLst>
          </p:cNvPr>
          <p:cNvSpPr/>
          <p:nvPr/>
        </p:nvSpPr>
        <p:spPr>
          <a:xfrm>
            <a:off x="1159268" y="2066421"/>
            <a:ext cx="3538772" cy="1264808"/>
          </a:xfrm>
          <a:prstGeom prst="rect">
            <a:avLst/>
          </a:prstGeom>
          <a:solidFill>
            <a:schemeClr val="accent4">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0EEA7776-6716-FB73-68D6-66213BBBAD8F}"/>
              </a:ext>
            </a:extLst>
          </p:cNvPr>
          <p:cNvSpPr txBox="1"/>
          <p:nvPr/>
        </p:nvSpPr>
        <p:spPr>
          <a:xfrm>
            <a:off x="1697483" y="2403079"/>
            <a:ext cx="2220141" cy="477375"/>
          </a:xfrm>
          <a:prstGeom prst="rect">
            <a:avLst/>
          </a:prstGeom>
          <a:solidFill>
            <a:schemeClr val="accent4">
              <a:lumMod val="20000"/>
              <a:lumOff val="80000"/>
            </a:schemeClr>
          </a:solidFill>
        </p:spPr>
        <p:txBody>
          <a:bodyPr wrap="square" rtlCol="0">
            <a:spAutoFit/>
          </a:bodyPr>
          <a:lstStyle/>
          <a:p>
            <a:pPr algn="ctr" defTabSz="1271016">
              <a:spcAft>
                <a:spcPts val="600"/>
              </a:spcAft>
            </a:pPr>
            <a:r>
              <a:rPr lang="en-IN" sz="2502" kern="1200">
                <a:solidFill>
                  <a:schemeClr val="tx1"/>
                </a:solidFill>
                <a:latin typeface="+mn-lt"/>
                <a:ea typeface="+mn-ea"/>
                <a:cs typeface="+mn-cs"/>
              </a:rPr>
              <a:t>Data Cleaning</a:t>
            </a:r>
            <a:endParaRPr lang="en-IN"/>
          </a:p>
        </p:txBody>
      </p:sp>
      <p:sp>
        <p:nvSpPr>
          <p:cNvPr id="5" name="Rectangle 4">
            <a:extLst>
              <a:ext uri="{FF2B5EF4-FFF2-40B4-BE49-F238E27FC236}">
                <a16:creationId xmlns:a16="http://schemas.microsoft.com/office/drawing/2014/main" id="{6718A086-F0F7-3053-27A0-878C48F8E99A}"/>
              </a:ext>
            </a:extLst>
          </p:cNvPr>
          <p:cNvSpPr/>
          <p:nvPr/>
        </p:nvSpPr>
        <p:spPr>
          <a:xfrm>
            <a:off x="7493959" y="2028825"/>
            <a:ext cx="3538772" cy="1264808"/>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3BBF73AD-224C-1473-CA8F-229638663358}"/>
              </a:ext>
            </a:extLst>
          </p:cNvPr>
          <p:cNvSpPr/>
          <p:nvPr/>
        </p:nvSpPr>
        <p:spPr>
          <a:xfrm>
            <a:off x="7493959" y="4912155"/>
            <a:ext cx="3538772" cy="1264808"/>
          </a:xfrm>
          <a:prstGeom prst="rect">
            <a:avLst/>
          </a:prstGeom>
          <a:solidFill>
            <a:schemeClr val="accent6">
              <a:lumMod val="20000"/>
              <a:lumOff val="8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AE25DCB5-BB7F-A96B-2418-D85B81B60B72}"/>
              </a:ext>
            </a:extLst>
          </p:cNvPr>
          <p:cNvSpPr txBox="1"/>
          <p:nvPr/>
        </p:nvSpPr>
        <p:spPr>
          <a:xfrm>
            <a:off x="7956488" y="5286410"/>
            <a:ext cx="3022981" cy="477375"/>
          </a:xfrm>
          <a:prstGeom prst="rect">
            <a:avLst/>
          </a:prstGeom>
          <a:noFill/>
        </p:spPr>
        <p:txBody>
          <a:bodyPr wrap="square" rtlCol="0">
            <a:spAutoFit/>
          </a:bodyPr>
          <a:lstStyle/>
          <a:p>
            <a:pPr defTabSz="1271016">
              <a:spcAft>
                <a:spcPts val="600"/>
              </a:spcAft>
            </a:pPr>
            <a:r>
              <a:rPr lang="en-IN" sz="2502" kern="1200">
                <a:solidFill>
                  <a:schemeClr val="tx1"/>
                </a:solidFill>
                <a:latin typeface="+mn-lt"/>
                <a:ea typeface="+mn-ea"/>
                <a:cs typeface="+mn-cs"/>
              </a:rPr>
              <a:t>Data Visualisation</a:t>
            </a:r>
            <a:endParaRPr lang="en-IN"/>
          </a:p>
        </p:txBody>
      </p:sp>
      <p:sp>
        <p:nvSpPr>
          <p:cNvPr id="8" name="TextBox 7">
            <a:extLst>
              <a:ext uri="{FF2B5EF4-FFF2-40B4-BE49-F238E27FC236}">
                <a16:creationId xmlns:a16="http://schemas.microsoft.com/office/drawing/2014/main" id="{6762952C-2480-00BD-4C3D-915477150693}"/>
              </a:ext>
            </a:extLst>
          </p:cNvPr>
          <p:cNvSpPr txBox="1"/>
          <p:nvPr/>
        </p:nvSpPr>
        <p:spPr>
          <a:xfrm>
            <a:off x="8048433" y="2403078"/>
            <a:ext cx="2839089" cy="477375"/>
          </a:xfrm>
          <a:prstGeom prst="rect">
            <a:avLst/>
          </a:prstGeom>
          <a:noFill/>
        </p:spPr>
        <p:txBody>
          <a:bodyPr wrap="square" rtlCol="0">
            <a:spAutoFit/>
          </a:bodyPr>
          <a:lstStyle/>
          <a:p>
            <a:pPr defTabSz="1271016">
              <a:spcAft>
                <a:spcPts val="600"/>
              </a:spcAft>
            </a:pPr>
            <a:r>
              <a:rPr lang="en-IN" sz="2502" kern="1200">
                <a:solidFill>
                  <a:schemeClr val="tx1"/>
                </a:solidFill>
                <a:latin typeface="+mn-lt"/>
                <a:ea typeface="+mn-ea"/>
                <a:cs typeface="+mn-cs"/>
              </a:rPr>
              <a:t>Data Processing</a:t>
            </a:r>
            <a:endParaRPr lang="en-IN"/>
          </a:p>
        </p:txBody>
      </p:sp>
      <p:sp>
        <p:nvSpPr>
          <p:cNvPr id="9" name="Arrow: Right 8">
            <a:extLst>
              <a:ext uri="{FF2B5EF4-FFF2-40B4-BE49-F238E27FC236}">
                <a16:creationId xmlns:a16="http://schemas.microsoft.com/office/drawing/2014/main" id="{534D9E9A-7CBB-B19B-9EC7-356D51D7F79E}"/>
              </a:ext>
            </a:extLst>
          </p:cNvPr>
          <p:cNvSpPr/>
          <p:nvPr/>
        </p:nvSpPr>
        <p:spPr>
          <a:xfrm>
            <a:off x="4698040" y="2459825"/>
            <a:ext cx="2795919" cy="45955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Arrow: Down 9">
            <a:extLst>
              <a:ext uri="{FF2B5EF4-FFF2-40B4-BE49-F238E27FC236}">
                <a16:creationId xmlns:a16="http://schemas.microsoft.com/office/drawing/2014/main" id="{83D0F39D-1362-EBCA-AF65-46A5647ECE16}"/>
              </a:ext>
            </a:extLst>
          </p:cNvPr>
          <p:cNvSpPr/>
          <p:nvPr/>
        </p:nvSpPr>
        <p:spPr>
          <a:xfrm>
            <a:off x="9030679" y="3302861"/>
            <a:ext cx="444029" cy="161852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46271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5">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7">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255C724-A517-203E-2949-435A5EDBB341}"/>
              </a:ext>
            </a:extLst>
          </p:cNvPr>
          <p:cNvSpPr>
            <a:spLocks noGrp="1"/>
          </p:cNvSpPr>
          <p:nvPr>
            <p:ph type="title"/>
          </p:nvPr>
        </p:nvSpPr>
        <p:spPr>
          <a:xfrm>
            <a:off x="838201" y="643467"/>
            <a:ext cx="3888526" cy="1800526"/>
          </a:xfrm>
        </p:spPr>
        <p:txBody>
          <a:bodyPr>
            <a:normAutofit/>
          </a:bodyPr>
          <a:lstStyle/>
          <a:p>
            <a:r>
              <a:rPr lang="en-IN" b="1"/>
              <a:t>Methodology</a:t>
            </a:r>
          </a:p>
        </p:txBody>
      </p:sp>
      <p:sp>
        <p:nvSpPr>
          <p:cNvPr id="3" name="Content Placeholder 2">
            <a:extLst>
              <a:ext uri="{FF2B5EF4-FFF2-40B4-BE49-F238E27FC236}">
                <a16:creationId xmlns:a16="http://schemas.microsoft.com/office/drawing/2014/main" id="{90E9DD6B-B955-0903-003C-2405887A34CD}"/>
              </a:ext>
            </a:extLst>
          </p:cNvPr>
          <p:cNvSpPr>
            <a:spLocks noGrp="1"/>
          </p:cNvSpPr>
          <p:nvPr>
            <p:ph idx="1"/>
          </p:nvPr>
        </p:nvSpPr>
        <p:spPr>
          <a:xfrm>
            <a:off x="838201" y="2623381"/>
            <a:ext cx="3888528" cy="3553581"/>
          </a:xfrm>
        </p:spPr>
        <p:txBody>
          <a:bodyPr>
            <a:normAutofit/>
          </a:bodyPr>
          <a:lstStyle/>
          <a:p>
            <a:r>
              <a:rPr lang="en-IN" sz="1400" b="1" dirty="0">
                <a:latin typeface="Times New Roman" panose="02020603050405020304" pitchFamily="18" charset="0"/>
                <a:cs typeface="Times New Roman" panose="02020603050405020304" pitchFamily="18" charset="0"/>
              </a:rPr>
              <a:t>DATA CLEANING:-</a:t>
            </a:r>
          </a:p>
          <a:p>
            <a:pPr marL="0" indent="0">
              <a:buNone/>
            </a:pPr>
            <a:r>
              <a:rPr lang="en-IN" sz="1400" dirty="0">
                <a:latin typeface="Times New Roman" panose="02020603050405020304" pitchFamily="18" charset="0"/>
                <a:cs typeface="Times New Roman" panose="02020603050405020304" pitchFamily="18" charset="0"/>
              </a:rPr>
              <a:t>Data cleaning is a process to ensure that data is accurate, consistent while minimizing errors and inconsistencies that may arise from data entry.</a:t>
            </a:r>
          </a:p>
          <a:p>
            <a:pPr marL="0" indent="0">
              <a:buNone/>
            </a:pPr>
            <a:r>
              <a:rPr lang="en-IN" sz="1400" dirty="0">
                <a:latin typeface="Times New Roman" panose="02020603050405020304" pitchFamily="18" charset="0"/>
                <a:cs typeface="Times New Roman" panose="02020603050405020304" pitchFamily="18" charset="0"/>
              </a:rPr>
              <a:t>Data Cleaning involves various tasks such as:-</a:t>
            </a:r>
          </a:p>
          <a:p>
            <a:pPr marL="514350" indent="-514350">
              <a:buFont typeface="+mj-lt"/>
              <a:buAutoNum type="arabicPeriod"/>
            </a:pPr>
            <a:r>
              <a:rPr lang="en-IN" sz="1400" dirty="0">
                <a:latin typeface="Times New Roman" panose="02020603050405020304" pitchFamily="18" charset="0"/>
                <a:cs typeface="Times New Roman" panose="02020603050405020304" pitchFamily="18" charset="0"/>
              </a:rPr>
              <a:t>Removing duplicate records.</a:t>
            </a:r>
          </a:p>
          <a:p>
            <a:pPr marL="514350" indent="-514350">
              <a:buFont typeface="+mj-lt"/>
              <a:buAutoNum type="arabicPeriod"/>
            </a:pPr>
            <a:r>
              <a:rPr lang="en-IN" sz="1400" dirty="0">
                <a:latin typeface="Times New Roman" panose="02020603050405020304" pitchFamily="18" charset="0"/>
                <a:cs typeface="Times New Roman" panose="02020603050405020304" pitchFamily="18" charset="0"/>
              </a:rPr>
              <a:t>Handling missing or null values by imputing or removing them.</a:t>
            </a:r>
          </a:p>
          <a:p>
            <a:pPr marL="514350" indent="-514350">
              <a:buFont typeface="+mj-lt"/>
              <a:buAutoNum type="arabicPeriod"/>
            </a:pPr>
            <a:r>
              <a:rPr lang="en-IN" sz="1400" dirty="0">
                <a:latin typeface="Times New Roman" panose="02020603050405020304" pitchFamily="18" charset="0"/>
                <a:cs typeface="Times New Roman" panose="02020603050405020304" pitchFamily="18" charset="0"/>
              </a:rPr>
              <a:t>Resolving inconsistencies between related datasets.</a:t>
            </a:r>
          </a:p>
          <a:p>
            <a:pPr marL="514350" indent="-514350">
              <a:buFont typeface="+mj-lt"/>
              <a:buAutoNum type="arabicPeriod"/>
            </a:pPr>
            <a:r>
              <a:rPr lang="en-IN" sz="1400" dirty="0">
                <a:latin typeface="Times New Roman" panose="02020603050405020304" pitchFamily="18" charset="0"/>
                <a:cs typeface="Times New Roman" panose="02020603050405020304" pitchFamily="18" charset="0"/>
              </a:rPr>
              <a:t>Standardizing data formats or units.</a:t>
            </a:r>
          </a:p>
          <a:p>
            <a:pPr marL="0" indent="0">
              <a:buNone/>
            </a:pPr>
            <a:endParaRPr lang="en-IN" sz="1400" dirty="0">
              <a:latin typeface="Times New Roman" panose="02020603050405020304" pitchFamily="18" charset="0"/>
              <a:cs typeface="Times New Roman" panose="02020603050405020304" pitchFamily="18" charset="0"/>
            </a:endParaRPr>
          </a:p>
        </p:txBody>
      </p:sp>
      <p:pic>
        <p:nvPicPr>
          <p:cNvPr id="5" name="Picture 4" descr="Magnifying glass showing decling performance">
            <a:extLst>
              <a:ext uri="{FF2B5EF4-FFF2-40B4-BE49-F238E27FC236}">
                <a16:creationId xmlns:a16="http://schemas.microsoft.com/office/drawing/2014/main" id="{42C4662E-E96B-8979-E62A-3A84E2DFB0ED}"/>
              </a:ext>
            </a:extLst>
          </p:cNvPr>
          <p:cNvPicPr>
            <a:picLocks noChangeAspect="1"/>
          </p:cNvPicPr>
          <p:nvPr/>
        </p:nvPicPr>
        <p:blipFill rotWithShape="1">
          <a:blip r:embed="rId2"/>
          <a:srcRect l="1242" r="31805" b="-1"/>
          <a:stretch/>
        </p:blipFill>
        <p:spPr>
          <a:xfrm>
            <a:off x="6800986" y="1076572"/>
            <a:ext cx="4747547" cy="4733199"/>
          </a:xfrm>
          <a:prstGeom prst="rect">
            <a:avLst/>
          </a:prstGeom>
        </p:spPr>
      </p:pic>
    </p:spTree>
    <p:extLst>
      <p:ext uri="{BB962C8B-B14F-4D97-AF65-F5344CB8AC3E}">
        <p14:creationId xmlns:p14="http://schemas.microsoft.com/office/powerpoint/2010/main" val="352627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C40B8-76DD-6C25-4E84-BA4016608EAC}"/>
              </a:ext>
            </a:extLst>
          </p:cNvPr>
          <p:cNvSpPr>
            <a:spLocks noGrp="1"/>
          </p:cNvSpPr>
          <p:nvPr>
            <p:ph type="title"/>
          </p:nvPr>
        </p:nvSpPr>
        <p:spPr/>
        <p:txBody>
          <a:bodyPr>
            <a:normAutofit/>
          </a:bodyPr>
          <a:lstStyle/>
          <a:p>
            <a:pPr algn="ctr"/>
            <a:r>
              <a:rPr lang="en-IN" sz="4000" b="1"/>
              <a:t>Methodology</a:t>
            </a:r>
            <a:endParaRPr lang="en-IN" sz="4000" dirty="0"/>
          </a:p>
        </p:txBody>
      </p:sp>
      <p:graphicFrame>
        <p:nvGraphicFramePr>
          <p:cNvPr id="7" name="Content Placeholder 2">
            <a:extLst>
              <a:ext uri="{FF2B5EF4-FFF2-40B4-BE49-F238E27FC236}">
                <a16:creationId xmlns:a16="http://schemas.microsoft.com/office/drawing/2014/main" id="{77972D8F-47C7-1453-E1E4-D53C0282FE2E}"/>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3886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e blocks and networks technology background">
            <a:extLst>
              <a:ext uri="{FF2B5EF4-FFF2-40B4-BE49-F238E27FC236}">
                <a16:creationId xmlns:a16="http://schemas.microsoft.com/office/drawing/2014/main" id="{B3DE4842-D861-AC3A-ED0C-3141CFCC4AD7}"/>
              </a:ext>
            </a:extLst>
          </p:cNvPr>
          <p:cNvPicPr>
            <a:picLocks noChangeAspect="1"/>
          </p:cNvPicPr>
          <p:nvPr/>
        </p:nvPicPr>
        <p:blipFill rotWithShape="1">
          <a:blip r:embed="rId2"/>
          <a:srcRect r="20689"/>
          <a:stretch/>
        </p:blipFill>
        <p:spPr>
          <a:xfrm>
            <a:off x="2522356" y="10"/>
            <a:ext cx="9669642" cy="6857990"/>
          </a:xfrm>
          <a:prstGeom prst="rect">
            <a:avLst/>
          </a:prstGeom>
        </p:spPr>
      </p:pic>
      <p:sp>
        <p:nvSpPr>
          <p:cNvPr id="23"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100C50-4651-23E3-6722-3312A50A7C49}"/>
              </a:ext>
            </a:extLst>
          </p:cNvPr>
          <p:cNvSpPr>
            <a:spLocks noGrp="1"/>
          </p:cNvSpPr>
          <p:nvPr>
            <p:ph type="title"/>
          </p:nvPr>
        </p:nvSpPr>
        <p:spPr>
          <a:xfrm>
            <a:off x="838200" y="365125"/>
            <a:ext cx="3822189" cy="1899912"/>
          </a:xfrm>
        </p:spPr>
        <p:txBody>
          <a:bodyPr>
            <a:normAutofit/>
          </a:bodyPr>
          <a:lstStyle/>
          <a:p>
            <a:r>
              <a:rPr lang="en-IN" sz="4000" b="1"/>
              <a:t>Methodology</a:t>
            </a:r>
          </a:p>
        </p:txBody>
      </p:sp>
      <p:sp>
        <p:nvSpPr>
          <p:cNvPr id="3" name="Content Placeholder 2">
            <a:extLst>
              <a:ext uri="{FF2B5EF4-FFF2-40B4-BE49-F238E27FC236}">
                <a16:creationId xmlns:a16="http://schemas.microsoft.com/office/drawing/2014/main" id="{468CC420-942C-BCD8-FDA6-209C6F669A58}"/>
              </a:ext>
            </a:extLst>
          </p:cNvPr>
          <p:cNvSpPr>
            <a:spLocks noGrp="1"/>
          </p:cNvSpPr>
          <p:nvPr>
            <p:ph idx="1"/>
          </p:nvPr>
        </p:nvSpPr>
        <p:spPr>
          <a:xfrm>
            <a:off x="838200" y="2434201"/>
            <a:ext cx="3822189" cy="3742762"/>
          </a:xfrm>
        </p:spPr>
        <p:txBody>
          <a:bodyPr>
            <a:normAutofit/>
          </a:bodyPr>
          <a:lstStyle/>
          <a:p>
            <a:r>
              <a:rPr lang="en-IN" sz="1700" dirty="0">
                <a:latin typeface="Times New Roman" panose="02020603050405020304" pitchFamily="18" charset="0"/>
                <a:cs typeface="Times New Roman" panose="02020603050405020304" pitchFamily="18" charset="0"/>
              </a:rPr>
              <a:t>We have used </a:t>
            </a:r>
            <a:r>
              <a:rPr lang="en-IN" sz="1700" b="1" dirty="0">
                <a:latin typeface="Times New Roman" panose="02020603050405020304" pitchFamily="18" charset="0"/>
                <a:cs typeface="Times New Roman" panose="02020603050405020304" pitchFamily="18" charset="0"/>
              </a:rPr>
              <a:t>Hive </a:t>
            </a:r>
            <a:r>
              <a:rPr lang="en-IN" sz="1700" dirty="0">
                <a:latin typeface="Times New Roman" panose="02020603050405020304" pitchFamily="18" charset="0"/>
                <a:cs typeface="Times New Roman" panose="02020603050405020304" pitchFamily="18" charset="0"/>
              </a:rPr>
              <a:t>for data processing. Hive is a tool used for data processing large datasets using SQL queries.</a:t>
            </a:r>
          </a:p>
          <a:p>
            <a:r>
              <a:rPr lang="en-IN" sz="1700" dirty="0">
                <a:latin typeface="Times New Roman" panose="02020603050405020304" pitchFamily="18" charset="0"/>
                <a:cs typeface="Times New Roman" panose="02020603050405020304" pitchFamily="18" charset="0"/>
              </a:rPr>
              <a:t>It is also easier to load the data in Hive compared other data processing tools.</a:t>
            </a:r>
          </a:p>
          <a:p>
            <a:r>
              <a:rPr lang="en-IN" sz="1700" b="1" dirty="0">
                <a:latin typeface="Times New Roman" panose="02020603050405020304" pitchFamily="18" charset="0"/>
                <a:cs typeface="Times New Roman" panose="02020603050405020304" pitchFamily="18" charset="0"/>
              </a:rPr>
              <a:t>DATA VISUALISATION:- </a:t>
            </a:r>
            <a:r>
              <a:rPr lang="en-IN" sz="1700" dirty="0">
                <a:latin typeface="Times New Roman" panose="02020603050405020304" pitchFamily="18" charset="0"/>
                <a:cs typeface="Times New Roman" panose="02020603050405020304" pitchFamily="18" charset="0"/>
              </a:rPr>
              <a:t>It is the process of representing data in a visual format, such as charts, graphs or maps to helps users understand and analyse complex data.</a:t>
            </a:r>
          </a:p>
          <a:p>
            <a:r>
              <a:rPr lang="en-IN" sz="1700" dirty="0">
                <a:latin typeface="Times New Roman" panose="02020603050405020304" pitchFamily="18" charset="0"/>
                <a:cs typeface="Times New Roman" panose="02020603050405020304" pitchFamily="18" charset="0"/>
              </a:rPr>
              <a:t>We have done our data visualisation in </a:t>
            </a:r>
            <a:r>
              <a:rPr lang="en-IN" sz="1700" b="1" dirty="0">
                <a:latin typeface="Times New Roman" panose="02020603050405020304" pitchFamily="18" charset="0"/>
                <a:cs typeface="Times New Roman" panose="02020603050405020304" pitchFamily="18" charset="0"/>
              </a:rPr>
              <a:t>Excel </a:t>
            </a:r>
            <a:r>
              <a:rPr lang="en-IN" sz="1700" dirty="0">
                <a:latin typeface="Times New Roman" panose="02020603050405020304" pitchFamily="18" charset="0"/>
                <a:cs typeface="Times New Roman" panose="02020603050405020304" pitchFamily="18" charset="0"/>
              </a:rPr>
              <a:t>spreadsheet because it is easy to use, accessible and widely adopted.</a:t>
            </a:r>
            <a:endParaRPr lang="en-IN" sz="17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6395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10D00-322A-3760-1D8A-B02644B8F29B}"/>
              </a:ext>
            </a:extLst>
          </p:cNvPr>
          <p:cNvSpPr>
            <a:spLocks noGrp="1"/>
          </p:cNvSpPr>
          <p:nvPr>
            <p:ph type="title"/>
          </p:nvPr>
        </p:nvSpPr>
        <p:spPr/>
        <p:txBody>
          <a:bodyPr>
            <a:normAutofit/>
          </a:bodyPr>
          <a:lstStyle/>
          <a:p>
            <a:pPr algn="ctr"/>
            <a:r>
              <a:rPr lang="en-IN" sz="4000" b="1"/>
              <a:t>Methodology</a:t>
            </a:r>
            <a:endParaRPr lang="en-IN" sz="4000" b="1" dirty="0"/>
          </a:p>
        </p:txBody>
      </p:sp>
      <p:sp>
        <p:nvSpPr>
          <p:cNvPr id="3" name="Content Placeholder 2">
            <a:extLst>
              <a:ext uri="{FF2B5EF4-FFF2-40B4-BE49-F238E27FC236}">
                <a16:creationId xmlns:a16="http://schemas.microsoft.com/office/drawing/2014/main" id="{49600D95-3DA7-FD2F-2AE5-CCB064BAC0C1}"/>
              </a:ext>
            </a:extLst>
          </p:cNvPr>
          <p:cNvSpPr>
            <a:spLocks noGrp="1"/>
          </p:cNvSpPr>
          <p:nvPr>
            <p:ph idx="1"/>
          </p:nvPr>
        </p:nvSpPr>
        <p:spPr/>
        <p:txBody>
          <a:bodyPr>
            <a:normAutofit lnSpcReduction="10000"/>
          </a:bodyPr>
          <a:lstStyle/>
          <a:p>
            <a:r>
              <a:rPr lang="en-IN" dirty="0">
                <a:latin typeface="Times New Roman" panose="02020603050405020304" pitchFamily="18" charset="0"/>
                <a:cs typeface="Times New Roman" panose="02020603050405020304" pitchFamily="18" charset="0"/>
              </a:rPr>
              <a:t>We have used </a:t>
            </a:r>
            <a:r>
              <a:rPr lang="en-IN" b="1" dirty="0">
                <a:latin typeface="Times New Roman" panose="02020603050405020304" pitchFamily="18" charset="0"/>
                <a:cs typeface="Times New Roman" panose="02020603050405020304" pitchFamily="18" charset="0"/>
              </a:rPr>
              <a:t>3D bar graph </a:t>
            </a:r>
            <a:r>
              <a:rPr lang="en-IN" dirty="0">
                <a:latin typeface="Times New Roman" panose="02020603050405020304" pitchFamily="18" charset="0"/>
                <a:cs typeface="Times New Roman" panose="02020603050405020304" pitchFamily="18" charset="0"/>
              </a:rPr>
              <a:t>in our rainfall and temperature datasets. A 3D bar graph is a type of chart that uses rectangular bars or columns to represent data in three dimensions.</a:t>
            </a:r>
          </a:p>
          <a:p>
            <a:r>
              <a:rPr lang="en-IN" dirty="0">
                <a:latin typeface="Times New Roman" panose="02020603050405020304" pitchFamily="18" charset="0"/>
                <a:cs typeface="Times New Roman" panose="02020603050405020304" pitchFamily="18" charset="0"/>
              </a:rPr>
              <a:t>The height of each bar or column represents a numerical value, while the width and depth represents categories or groups. In a 3D bar graph each bar is plotted along three axes: x-axis, y-axis and z-axis. The x-axis and y-axis represents the two categorical variables being compared while the z-axis represents the numerical variable being measured.</a:t>
            </a:r>
          </a:p>
          <a:p>
            <a:r>
              <a:rPr lang="en-IN" dirty="0">
                <a:latin typeface="Times New Roman" panose="02020603050405020304" pitchFamily="18" charset="0"/>
                <a:cs typeface="Times New Roman" panose="02020603050405020304" pitchFamily="18" charset="0"/>
              </a:rPr>
              <a:t>From  rainfall dataset x-axis represents years, y-axis represents rainfall and the z-axis represents months.</a:t>
            </a:r>
          </a:p>
        </p:txBody>
      </p:sp>
    </p:spTree>
    <p:extLst>
      <p:ext uri="{BB962C8B-B14F-4D97-AF65-F5344CB8AC3E}">
        <p14:creationId xmlns:p14="http://schemas.microsoft.com/office/powerpoint/2010/main" val="1159634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a:extLst>
              <a:ext uri="{FF2B5EF4-FFF2-40B4-BE49-F238E27FC236}">
                <a16:creationId xmlns:a16="http://schemas.microsoft.com/office/drawing/2014/main" id="{9C2D2A3F-E6BA-DB9F-DB85-4F4B4E0D43C6}"/>
              </a:ext>
            </a:extLst>
          </p:cNvPr>
          <p:cNvPicPr>
            <a:picLocks noChangeAspect="1"/>
          </p:cNvPicPr>
          <p:nvPr/>
        </p:nvPicPr>
        <p:blipFill rotWithShape="1">
          <a:blip r:embed="rId2"/>
          <a:srcRect l="305" r="11571"/>
          <a:stretch/>
        </p:blipFill>
        <p:spPr>
          <a:xfrm>
            <a:off x="2550931" y="-161915"/>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82ADE01-CDDB-ACD3-18F7-1E1ABFD3F866}"/>
              </a:ext>
            </a:extLst>
          </p:cNvPr>
          <p:cNvSpPr>
            <a:spLocks noGrp="1"/>
          </p:cNvSpPr>
          <p:nvPr>
            <p:ph type="title"/>
          </p:nvPr>
        </p:nvSpPr>
        <p:spPr>
          <a:xfrm>
            <a:off x="838200" y="365125"/>
            <a:ext cx="3822189" cy="1899912"/>
          </a:xfrm>
        </p:spPr>
        <p:txBody>
          <a:bodyPr>
            <a:normAutofit/>
          </a:bodyPr>
          <a:lstStyle/>
          <a:p>
            <a:r>
              <a:rPr lang="en-IN" sz="4000" b="1" dirty="0"/>
              <a:t>Methodology</a:t>
            </a:r>
            <a:endParaRPr lang="en-IN" sz="4000"/>
          </a:p>
        </p:txBody>
      </p:sp>
      <p:sp>
        <p:nvSpPr>
          <p:cNvPr id="3" name="Content Placeholder 2">
            <a:extLst>
              <a:ext uri="{FF2B5EF4-FFF2-40B4-BE49-F238E27FC236}">
                <a16:creationId xmlns:a16="http://schemas.microsoft.com/office/drawing/2014/main" id="{FB5597B4-4585-65E1-A502-A8CCC2370FED}"/>
              </a:ext>
            </a:extLst>
          </p:cNvPr>
          <p:cNvSpPr>
            <a:spLocks noGrp="1"/>
          </p:cNvSpPr>
          <p:nvPr>
            <p:ph idx="1"/>
          </p:nvPr>
        </p:nvSpPr>
        <p:spPr>
          <a:xfrm>
            <a:off x="819150" y="2672326"/>
            <a:ext cx="3822189" cy="3742762"/>
          </a:xfrm>
        </p:spPr>
        <p:txBody>
          <a:bodyPr>
            <a:normAutofit/>
          </a:bodyPr>
          <a:lstStyle/>
          <a:p>
            <a:r>
              <a:rPr lang="en-IN" sz="1400">
                <a:latin typeface="Times New Roman" panose="02020603050405020304" pitchFamily="18" charset="0"/>
                <a:cs typeface="Times New Roman" panose="02020603050405020304" pitchFamily="18" charset="0"/>
              </a:rPr>
              <a:t>From temperature dataset, x-axis represents years, y-axis represents temperature and z-axis represents months.</a:t>
            </a:r>
          </a:p>
          <a:p>
            <a:r>
              <a:rPr lang="en-IN" sz="1400">
                <a:latin typeface="Times New Roman" panose="02020603050405020304" pitchFamily="18" charset="0"/>
                <a:cs typeface="Times New Roman" panose="02020603050405020304" pitchFamily="18" charset="0"/>
              </a:rPr>
              <a:t>We used </a:t>
            </a:r>
            <a:r>
              <a:rPr lang="en-IN" sz="1400" b="1">
                <a:latin typeface="Times New Roman" panose="02020603050405020304" pitchFamily="18" charset="0"/>
                <a:cs typeface="Times New Roman" panose="02020603050405020304" pitchFamily="18" charset="0"/>
              </a:rPr>
              <a:t>Scattered graph </a:t>
            </a:r>
            <a:r>
              <a:rPr lang="en-IN" sz="1400">
                <a:latin typeface="Times New Roman" panose="02020603050405020304" pitchFamily="18" charset="0"/>
                <a:cs typeface="Times New Roman" panose="02020603050405020304" pitchFamily="18" charset="0"/>
              </a:rPr>
              <a:t>and</a:t>
            </a:r>
            <a:r>
              <a:rPr lang="en-IN" sz="1400" b="1">
                <a:latin typeface="Times New Roman" panose="02020603050405020304" pitchFamily="18" charset="0"/>
                <a:cs typeface="Times New Roman" panose="02020603050405020304" pitchFamily="18" charset="0"/>
              </a:rPr>
              <a:t> Bar graph </a:t>
            </a:r>
            <a:r>
              <a:rPr lang="en-IN" sz="1400">
                <a:latin typeface="Times New Roman" panose="02020603050405020304" pitchFamily="18" charset="0"/>
                <a:cs typeface="Times New Roman" panose="02020603050405020304" pitchFamily="18" charset="0"/>
              </a:rPr>
              <a:t>in our rainfall and temperature dataset. A scattered graph is a type of chart that uses points or dots to represent the values of two variables.</a:t>
            </a:r>
          </a:p>
          <a:p>
            <a:r>
              <a:rPr lang="en-IN" sz="1400">
                <a:latin typeface="Times New Roman" panose="02020603050405020304" pitchFamily="18" charset="0"/>
                <a:cs typeface="Times New Roman" panose="02020603050405020304" pitchFamily="18" charset="0"/>
              </a:rPr>
              <a:t>Scattered graphs are commonly used in statistics, data analysis and scientific research to visualise the relationship between two variables.</a:t>
            </a:r>
          </a:p>
          <a:p>
            <a:r>
              <a:rPr lang="en-IN" sz="1400">
                <a:latin typeface="Times New Roman" panose="02020603050405020304" pitchFamily="18" charset="0"/>
                <a:cs typeface="Times New Roman" panose="02020603050405020304" pitchFamily="18" charset="0"/>
              </a:rPr>
              <a:t>Bar graph represents data using rectangular bars of equal width. It is commonly used in data visualisation to compare the values of different categories and groups. </a:t>
            </a:r>
          </a:p>
        </p:txBody>
      </p:sp>
    </p:spTree>
    <p:extLst>
      <p:ext uri="{BB962C8B-B14F-4D97-AF65-F5344CB8AC3E}">
        <p14:creationId xmlns:p14="http://schemas.microsoft.com/office/powerpoint/2010/main" val="13860961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TotalTime>
  <Words>1913</Words>
  <Application>Microsoft Office PowerPoint</Application>
  <PresentationFormat>Widescreen</PresentationFormat>
  <Paragraphs>140</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Meiryo</vt:lpstr>
      <vt:lpstr>Arial</vt:lpstr>
      <vt:lpstr>Calibri</vt:lpstr>
      <vt:lpstr>Calibri Light</vt:lpstr>
      <vt:lpstr>Times New Roman</vt:lpstr>
      <vt:lpstr>Office Theme</vt:lpstr>
      <vt:lpstr>PowerPoint Presentation</vt:lpstr>
      <vt:lpstr>INTRODUCTION</vt:lpstr>
      <vt:lpstr>PowerPoint Presentation</vt:lpstr>
      <vt:lpstr>Methodology</vt:lpstr>
      <vt:lpstr>Methodology</vt:lpstr>
      <vt:lpstr>Methodology</vt:lpstr>
      <vt:lpstr>Methodology</vt:lpstr>
      <vt:lpstr>Methodology</vt:lpstr>
      <vt:lpstr>Methodology</vt:lpstr>
      <vt:lpstr>PowerPoint Presentation</vt:lpstr>
      <vt:lpstr>PowerPoint Presentation</vt:lpstr>
      <vt:lpstr>Analysis and Results</vt:lpstr>
      <vt:lpstr>Analysis and Results</vt:lpstr>
      <vt:lpstr>Analysis and Results</vt:lpstr>
      <vt:lpstr>Analysis and Results</vt:lpstr>
      <vt:lpstr>Analysis and Results</vt:lpstr>
      <vt:lpstr>Analysis and Results</vt:lpstr>
      <vt:lpstr>Analysis and Results</vt:lpstr>
      <vt:lpstr>Analysis and Results</vt:lpstr>
      <vt:lpstr>Analysis and Results</vt:lpstr>
      <vt:lpstr>PowerPoint Presentation</vt:lpstr>
      <vt:lpstr>Linear Regression Model</vt:lpstr>
      <vt:lpstr>PowerPoint Presentation</vt:lpstr>
      <vt:lpstr>PowerPoint Presentation</vt:lpstr>
      <vt:lpstr>PowerPoint Presentation</vt:lpstr>
      <vt:lpstr>PowerPoint Presentation</vt:lpstr>
      <vt:lpstr>PowerPoint Presentation</vt:lpstr>
      <vt:lpstr>PowerPoint Presentation</vt:lpstr>
      <vt:lpstr>Mean Squared Error (MSE)</vt:lpstr>
      <vt:lpstr>BENEFITS AND DRAWBACK’S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18211a0545</dc:creator>
  <cp:lastModifiedBy>Chintapalli, Surya Vamsi</cp:lastModifiedBy>
  <cp:revision>16</cp:revision>
  <dcterms:created xsi:type="dcterms:W3CDTF">2023-04-06T22:04:09Z</dcterms:created>
  <dcterms:modified xsi:type="dcterms:W3CDTF">2023-04-30T04:23:56Z</dcterms:modified>
</cp:coreProperties>
</file>